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38"/>
  </p:notesMasterIdLst>
  <p:sldIdLst>
    <p:sldId id="256" r:id="rId2"/>
    <p:sldId id="263" r:id="rId3"/>
    <p:sldId id="264" r:id="rId4"/>
    <p:sldId id="278" r:id="rId5"/>
    <p:sldId id="279" r:id="rId6"/>
    <p:sldId id="281" r:id="rId7"/>
    <p:sldId id="280" r:id="rId8"/>
    <p:sldId id="283" r:id="rId9"/>
    <p:sldId id="284" r:id="rId10"/>
    <p:sldId id="285" r:id="rId11"/>
    <p:sldId id="265" r:id="rId12"/>
    <p:sldId id="266" r:id="rId13"/>
    <p:sldId id="267" r:id="rId14"/>
    <p:sldId id="269" r:id="rId15"/>
    <p:sldId id="257" r:id="rId16"/>
    <p:sldId id="258" r:id="rId17"/>
    <p:sldId id="291" r:id="rId18"/>
    <p:sldId id="292" r:id="rId19"/>
    <p:sldId id="310" r:id="rId20"/>
    <p:sldId id="294" r:id="rId21"/>
    <p:sldId id="295" r:id="rId22"/>
    <p:sldId id="298" r:id="rId23"/>
    <p:sldId id="296" r:id="rId24"/>
    <p:sldId id="297" r:id="rId25"/>
    <p:sldId id="300" r:id="rId26"/>
    <p:sldId id="293" r:id="rId27"/>
    <p:sldId id="268" r:id="rId28"/>
    <p:sldId id="259" r:id="rId29"/>
    <p:sldId id="260" r:id="rId30"/>
    <p:sldId id="271" r:id="rId31"/>
    <p:sldId id="273" r:id="rId32"/>
    <p:sldId id="305" r:id="rId33"/>
    <p:sldId id="316" r:id="rId34"/>
    <p:sldId id="317" r:id="rId35"/>
    <p:sldId id="309" r:id="rId36"/>
    <p:sldId id="31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19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94" autoAdjust="0"/>
    <p:restoredTop sz="86410" autoAdjust="0"/>
  </p:normalViewPr>
  <p:slideViewPr>
    <p:cSldViewPr snapToGrid="0" snapToObjects="1">
      <p:cViewPr varScale="1">
        <p:scale>
          <a:sx n="65" d="100"/>
          <a:sy n="65" d="100"/>
        </p:scale>
        <p:origin x="93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24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48DD6-4037-A144-9842-7C25AEDF4EC6}" type="datetimeFigureOut">
              <a:t>4/14/2015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16C05-8C2A-BA41-BF57-7ACF938C3F9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30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50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</a:t>
            </a:r>
            <a:r>
              <a:rPr lang="en-US" baseline="0"/>
              <a:t> I am concern  ? 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Because of :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1) 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2) 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3)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85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25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57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Capacitor Sensor: </a:t>
            </a:r>
            <a:r>
              <a:rPr lang="pl-PL" smtClean="0"/>
              <a:t>http://www.youtube.com/watch?v=JVRuDY4X88M </a:t>
            </a:r>
          </a:p>
          <a:p>
            <a:r>
              <a:rPr lang="en-US" smtClean="0"/>
              <a:t>Accelerometer</a:t>
            </a:r>
            <a:r>
              <a:rPr lang="en-US"/>
              <a:t>: </a:t>
            </a:r>
            <a:r>
              <a:rPr lang="pl-PL"/>
              <a:t>http://www.youtube.com/watch?v=KZVgKu6v808 </a:t>
            </a:r>
          </a:p>
          <a:p>
            <a:r>
              <a:rPr lang="pl-PL" smtClean="0"/>
              <a:t>GPS </a:t>
            </a:r>
            <a:r>
              <a:rPr lang="pl-PL"/>
              <a:t>: http://www.youtube.com/watch?v=EOwMkFsJXRI </a:t>
            </a:r>
          </a:p>
          <a:p>
            <a:r>
              <a:rPr lang="en-US" smtClean="0"/>
              <a:t>http</a:t>
            </a:r>
            <a:r>
              <a:rPr lang="en-US"/>
              <a:t>://www.skytel.com/products/Assisted_GPS.pdf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34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Capacitor Sensor: </a:t>
            </a:r>
            <a:r>
              <a:rPr lang="pl-PL" smtClean="0"/>
              <a:t>http://www.youtube.com/watch?v=JVRuDY4X88M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36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Accelerometer: </a:t>
            </a:r>
            <a:r>
              <a:rPr lang="pl-PL" smtClean="0"/>
              <a:t>http://www.youtube.com/watch?v=KZVgKu6v808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28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mtClean="0"/>
              <a:t>GPS : http://www.youtube.com/watch?v=EOwMkFsJXRI </a:t>
            </a:r>
          </a:p>
          <a:p>
            <a:r>
              <a:rPr lang="en-US" smtClean="0"/>
              <a:t>http://www.skytel.com/products/Assisted_GPS.pdf</a:t>
            </a:r>
          </a:p>
          <a:p>
            <a:r>
              <a:rPr lang="fi-FI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tail -f /dev/cu.BTGPS74R-SPP 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69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smtClean="0"/>
          </a:p>
          <a:p>
            <a:endParaRPr lang="en-US" sz="1200" smtClean="0"/>
          </a:p>
          <a:p>
            <a:endParaRPr lang="en-US" sz="1200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86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37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02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86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21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64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1) Therefore we need to do something on it </a:t>
            </a:r>
          </a:p>
          <a:p>
            <a:endParaRPr lang="en-US"/>
          </a:p>
          <a:p>
            <a:r>
              <a:rPr lang="en-US"/>
              <a:t>2)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06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Mobile phones are everywhere 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/>
              <a:t> </a:t>
            </a:r>
            <a:r>
              <a:rPr lang="en-US"/>
              <a:t>The world is not a desktop </a:t>
            </a:r>
          </a:p>
          <a:p>
            <a:pPr marL="228600" indent="-228600">
              <a:buFont typeface="+mj-lt"/>
              <a:buAutoNum type="arabicPeriod"/>
            </a:pPr>
            <a:r>
              <a:rPr lang="en-US"/>
              <a:t>Asdf</a:t>
            </a:r>
          </a:p>
          <a:p>
            <a:pPr marL="228600" indent="-22860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49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98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desktop we have plenty </a:t>
            </a:r>
          </a:p>
          <a:p>
            <a:r>
              <a:rPr lang="en-US"/>
              <a:t>In phone: more interesting, many to come 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85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1) In the next few slides, I will</a:t>
            </a:r>
            <a:r>
              <a:rPr lang="en-US" baseline="0" smtClean="0"/>
              <a:t> detail about mobile phone in 21</a:t>
            </a:r>
            <a:r>
              <a:rPr lang="en-US" baseline="30000" smtClean="0"/>
              <a:t>st</a:t>
            </a:r>
            <a:r>
              <a:rPr lang="en-US" baseline="0" smtClean="0"/>
              <a:t> century. </a:t>
            </a:r>
          </a:p>
          <a:p>
            <a:r>
              <a:rPr lang="en-US" baseline="0" smtClean="0"/>
              <a:t>It is fantastic !</a:t>
            </a:r>
          </a:p>
          <a:p>
            <a:endParaRPr lang="en-US" baseline="0" smtClean="0"/>
          </a:p>
          <a:p>
            <a:r>
              <a:rPr lang="en-US" baseline="0" smtClean="0"/>
              <a:t>2) Focus on J2ME, Android. Not everything. </a:t>
            </a:r>
          </a:p>
          <a:p>
            <a:r>
              <a:rPr lang="en-US" baseline="0" smtClean="0"/>
              <a:t>There are Symbian, Windows, Blacberry, iOS (to expensive) </a:t>
            </a:r>
          </a:p>
          <a:p>
            <a:pPr marL="171450" indent="-171450">
              <a:buFont typeface="Wingdings"/>
              <a:buChar char="è"/>
            </a:pPr>
            <a:r>
              <a:rPr lang="en-US" baseline="0" smtClean="0">
                <a:sym typeface="Wingdings" pitchFamily="2" charset="2"/>
              </a:rPr>
              <a:t>I do support iOS, but anyone like it can ask after the class. </a:t>
            </a:r>
          </a:p>
          <a:p>
            <a:pPr marL="171450" indent="-171450">
              <a:buFont typeface="Wingdings"/>
              <a:buChar char="è"/>
            </a:pPr>
            <a:endParaRPr lang="en-US" baseline="0" smtClean="0"/>
          </a:p>
          <a:p>
            <a:r>
              <a:rPr lang="en-US" baseline="0" smtClean="0"/>
              <a:t>3) What can we do with this !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94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First of all, we need to understand our subject of study </a:t>
            </a:r>
          </a:p>
          <a:p>
            <a:r>
              <a:rPr lang="en-US"/>
              <a:t>What are they ? </a:t>
            </a:r>
          </a:p>
          <a:p>
            <a:r>
              <a:rPr lang="en-US"/>
              <a:t>Why they are interesting ?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53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Thông</a:t>
            </a:r>
            <a:r>
              <a:rPr lang="en-US" dirty="0" smtClean="0"/>
              <a:t> minh – “smart”</a:t>
            </a:r>
          </a:p>
          <a:p>
            <a:r>
              <a:rPr lang="en-US" dirty="0" err="1" smtClean="0"/>
              <a:t>Mạnh</a:t>
            </a:r>
            <a:r>
              <a:rPr lang="en-US" dirty="0" smtClean="0"/>
              <a:t> </a:t>
            </a:r>
            <a:r>
              <a:rPr lang="en-US" dirty="0" err="1" smtClean="0"/>
              <a:t>mẽ</a:t>
            </a:r>
            <a:r>
              <a:rPr lang="en-US" dirty="0" smtClean="0"/>
              <a:t>: Ex: </a:t>
            </a:r>
            <a:r>
              <a:rPr lang="en-US" sz="2000" dirty="0" smtClean="0"/>
              <a:t>dual-core</a:t>
            </a:r>
          </a:p>
          <a:p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endParaRPr lang="en-US" dirty="0" smtClean="0"/>
          </a:p>
          <a:p>
            <a:pPr lvl="1"/>
            <a:r>
              <a:rPr lang="en-US" dirty="0" smtClean="0"/>
              <a:t>Mp3, video, chat, web, games</a:t>
            </a:r>
          </a:p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Mobile office, social network</a:t>
            </a:r>
          </a:p>
          <a:p>
            <a:r>
              <a:rPr lang="en-US" dirty="0" smtClean="0"/>
              <a:t>Cameras</a:t>
            </a:r>
          </a:p>
          <a:p>
            <a:r>
              <a:rPr lang="en-US" dirty="0" smtClean="0"/>
              <a:t>Sensors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21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27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72635EA2-0A64-FE46-98FB-A3BC351F827F}" type="datetimeFigureOut"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uanna@nguyen.anh.minh@inte.co.j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KZVgKu6v80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gif"/><Relationship Id="rId4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3.jpeg"/><Relationship Id="rId4" Type="http://schemas.openxmlformats.org/officeDocument/2006/relationships/image" Target="../media/image6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5" Type="http://schemas.openxmlformats.org/officeDocument/2006/relationships/image" Target="../media/image74.jpeg"/><Relationship Id="rId4" Type="http://schemas.openxmlformats.org/officeDocument/2006/relationships/image" Target="../media/image7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hyperlink" Target="http://en.wikipedia.org/wiki/List_of_countries_by_number_of_mobile_phones_in_us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8484"/>
            <a:ext cx="7772400" cy="1947980"/>
          </a:xfrm>
        </p:spPr>
        <p:txBody>
          <a:bodyPr/>
          <a:lstStyle/>
          <a:p>
            <a:r>
              <a:rPr lang="en-US" dirty="0"/>
              <a:t>Introduction to Mobile Application Development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6089" y="2278360"/>
            <a:ext cx="7506750" cy="4025939"/>
          </a:xfrm>
        </p:spPr>
        <p:txBody>
          <a:bodyPr>
            <a:normAutofit/>
          </a:bodyPr>
          <a:lstStyle/>
          <a:p>
            <a:pPr algn="r"/>
            <a:endParaRPr lang="en-US" sz="3200" b="1" dirty="0" smtClean="0">
              <a:solidFill>
                <a:srgbClr val="62191E"/>
              </a:solidFill>
            </a:endParaRPr>
          </a:p>
          <a:p>
            <a:pPr algn="r"/>
            <a:endParaRPr lang="en-US" sz="3200" b="1" dirty="0">
              <a:solidFill>
                <a:srgbClr val="62191E"/>
              </a:solidFill>
            </a:endParaRPr>
          </a:p>
          <a:p>
            <a:pPr algn="r"/>
            <a:endParaRPr lang="en-US" sz="3200" b="1" dirty="0" smtClean="0">
              <a:solidFill>
                <a:srgbClr val="62191E"/>
              </a:solidFill>
            </a:endParaRPr>
          </a:p>
          <a:p>
            <a:pPr algn="r"/>
            <a:r>
              <a:rPr lang="en-US" sz="3200" b="1" dirty="0" smtClean="0">
                <a:solidFill>
                  <a:srgbClr val="62191E"/>
                </a:solidFill>
              </a:rPr>
              <a:t>Instructor: NGUYEN </a:t>
            </a:r>
            <a:r>
              <a:rPr lang="en-US" sz="3200" b="1" dirty="0" smtClean="0">
                <a:solidFill>
                  <a:srgbClr val="62191E"/>
                </a:solidFill>
              </a:rPr>
              <a:t>ANH MINH (M. Sc.) </a:t>
            </a:r>
            <a:endParaRPr lang="en-US" sz="3200" b="1" dirty="0" smtClean="0">
              <a:solidFill>
                <a:srgbClr val="62191E"/>
              </a:solidFill>
            </a:endParaRPr>
          </a:p>
          <a:p>
            <a:pPr algn="r"/>
            <a:r>
              <a:rPr lang="en-US" dirty="0" smtClean="0">
                <a:solidFill>
                  <a:srgbClr val="62191E"/>
                </a:solidFill>
              </a:rPr>
              <a:t>Intelligence Business Solutions </a:t>
            </a:r>
            <a:r>
              <a:rPr lang="en-US" dirty="0" err="1" smtClean="0">
                <a:solidFill>
                  <a:srgbClr val="62191E"/>
                </a:solidFill>
              </a:rPr>
              <a:t>VietNam</a:t>
            </a:r>
            <a:r>
              <a:rPr lang="en-US" dirty="0" smtClean="0">
                <a:solidFill>
                  <a:srgbClr val="62191E"/>
                </a:solidFill>
              </a:rPr>
              <a:t> Ltd</a:t>
            </a:r>
          </a:p>
          <a:p>
            <a:pPr algn="r"/>
            <a:r>
              <a:rPr lang="en-US" dirty="0" smtClean="0">
                <a:solidFill>
                  <a:srgbClr val="62191E"/>
                </a:solidFill>
              </a:rPr>
              <a:t>Email: </a:t>
            </a:r>
            <a:r>
              <a:rPr lang="en-US" dirty="0" smtClean="0">
                <a:solidFill>
                  <a:srgbClr val="62191E"/>
                </a:solidFill>
                <a:hlinkClick r:id="rId3"/>
              </a:rPr>
              <a:t>nguyen.anh.minh@inte.co.jp</a:t>
            </a:r>
            <a:r>
              <a:rPr lang="en-US" dirty="0" smtClean="0">
                <a:solidFill>
                  <a:srgbClr val="62191E"/>
                </a:solidFill>
              </a:rPr>
              <a:t> </a:t>
            </a:r>
          </a:p>
          <a:p>
            <a:pPr algn="r"/>
            <a:r>
              <a:rPr lang="es-ES_tradnl" dirty="0" smtClean="0">
                <a:solidFill>
                  <a:srgbClr val="62191E"/>
                </a:solidFill>
              </a:rPr>
              <a:t> </a:t>
            </a:r>
            <a:endParaRPr lang="es-ES_tradnl" dirty="0">
              <a:solidFill>
                <a:srgbClr val="6219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46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3327" y="2662325"/>
            <a:ext cx="7408333" cy="3450696"/>
          </a:xfrm>
        </p:spPr>
        <p:txBody>
          <a:bodyPr>
            <a:normAutofit/>
          </a:bodyPr>
          <a:lstStyle/>
          <a:p>
            <a:r>
              <a:rPr lang="en-US" sz="3200"/>
              <a:t>The world is going mobile </a:t>
            </a:r>
          </a:p>
          <a:p>
            <a:pPr marL="0" indent="0">
              <a:buNone/>
            </a:pPr>
            <a:endParaRPr lang="en-US" sz="3200"/>
          </a:p>
          <a:p>
            <a:r>
              <a:rPr lang="en-US" sz="3200"/>
              <a:t>Many challenges </a:t>
            </a:r>
          </a:p>
          <a:p>
            <a:endParaRPr lang="en-US" sz="3200"/>
          </a:p>
          <a:p>
            <a:r>
              <a:rPr lang="en-US" sz="3200"/>
              <a:t>You can find more reasons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That’s why we learn this course ! </a:t>
            </a:r>
          </a:p>
        </p:txBody>
      </p:sp>
      <p:pic>
        <p:nvPicPr>
          <p:cNvPr id="1026" name="Picture 2" descr="https://encrypted-tbn3.google.com/images?q=tbn:ANd9GcROFO-pYaba2mlceqEXdL-kQr6Or-d0D6fo8ZqxU4SGe190lrB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564" y="2916580"/>
            <a:ext cx="3554116" cy="23651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49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7344" y="1955251"/>
            <a:ext cx="6132202" cy="1238325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>
                <a:solidFill>
                  <a:srgbClr val="0070C0"/>
                </a:solidFill>
              </a:rPr>
              <a:t>Introduce the mobile phone for 21</a:t>
            </a:r>
            <a:r>
              <a:rPr lang="en-US" sz="2800" baseline="30000">
                <a:solidFill>
                  <a:srgbClr val="0070C0"/>
                </a:solidFill>
              </a:rPr>
              <a:t>st</a:t>
            </a:r>
            <a:r>
              <a:rPr lang="en-US" sz="2800">
                <a:solidFill>
                  <a:srgbClr val="0070C0"/>
                </a:solidFill>
              </a:rPr>
              <a:t> century </a:t>
            </a:r>
          </a:p>
          <a:p>
            <a:pPr marL="457200" indent="-457200">
              <a:buFont typeface="+mj-lt"/>
              <a:buAutoNum type="arabicPeriod"/>
            </a:pPr>
            <a:endParaRPr lang="en-US" sz="2800">
              <a:solidFill>
                <a:srgbClr val="0070C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7344" y="338328"/>
            <a:ext cx="6616113" cy="1252728"/>
          </a:xfrm>
        </p:spPr>
        <p:txBody>
          <a:bodyPr>
            <a:noAutofit/>
          </a:bodyPr>
          <a:lstStyle/>
          <a:p>
            <a:r>
              <a:rPr lang="en-US"/>
              <a:t>What is course talking </a:t>
            </a:r>
            <a:br>
              <a:rPr lang="en-US"/>
            </a:br>
            <a:r>
              <a:rPr lang="en-US"/>
              <a:t>about ? </a:t>
            </a:r>
          </a:p>
        </p:txBody>
      </p:sp>
      <p:pic>
        <p:nvPicPr>
          <p:cNvPr id="5" name="Picture 4" descr="hotmobil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58971" y="188640"/>
            <a:ext cx="2076471" cy="210078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67342" y="4915862"/>
            <a:ext cx="8668098" cy="1942138"/>
            <a:chOff x="267342" y="4915862"/>
            <a:chExt cx="8668098" cy="1942138"/>
          </a:xfrm>
        </p:grpSpPr>
        <p:pic>
          <p:nvPicPr>
            <p:cNvPr id="7" name="Picture 6" descr="MobileApps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7387" y="4915862"/>
              <a:ext cx="3388053" cy="194213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67342" y="5874896"/>
              <a:ext cx="622899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buFont typeface="+mj-lt"/>
                <a:buAutoNum type="arabicPeriod" startAt="3"/>
              </a:pPr>
              <a:r>
                <a:rPr lang="en-US" sz="2800" smtClean="0">
                  <a:solidFill>
                    <a:srgbClr val="0070C0"/>
                  </a:solidFill>
                </a:rPr>
                <a:t>What </a:t>
              </a:r>
              <a:r>
                <a:rPr lang="en-US" sz="2800">
                  <a:solidFill>
                    <a:srgbClr val="0070C0"/>
                  </a:solidFill>
                </a:rPr>
                <a:t>area can we apply this skill for 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7342" y="2439515"/>
            <a:ext cx="8668098" cy="3506424"/>
            <a:chOff x="267342" y="2439515"/>
            <a:chExt cx="8668098" cy="3506424"/>
          </a:xfrm>
        </p:grpSpPr>
        <p:pic>
          <p:nvPicPr>
            <p:cNvPr id="6" name="Picture 5" descr="mobileprogramming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546" y="2439515"/>
              <a:ext cx="2535894" cy="2051091"/>
            </a:xfrm>
            <a:prstGeom prst="rect">
              <a:avLst/>
            </a:prstGeom>
          </p:spPr>
        </p:pic>
        <p:pic>
          <p:nvPicPr>
            <p:cNvPr id="8" name="Picture 7" descr="J2ME.jpe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267" y="4348366"/>
              <a:ext cx="1176096" cy="1481881"/>
            </a:xfrm>
            <a:prstGeom prst="rect">
              <a:avLst/>
            </a:prstGeom>
          </p:spPr>
        </p:pic>
        <p:pic>
          <p:nvPicPr>
            <p:cNvPr id="9" name="Picture 8" descr="AndroidLogo.jpe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0911" y="4174785"/>
              <a:ext cx="1771154" cy="1771154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67342" y="3362916"/>
              <a:ext cx="560240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buFont typeface="+mj-lt"/>
                <a:buAutoNum type="arabicPeriod" startAt="2"/>
              </a:pPr>
              <a:r>
                <a:rPr lang="en-US" sz="2800">
                  <a:solidFill>
                    <a:srgbClr val="0070C0"/>
                  </a:solidFill>
                </a:rPr>
                <a:t>How to develop an </a:t>
              </a:r>
              <a:r>
                <a:rPr lang="en-US" sz="2800" b="1">
                  <a:solidFill>
                    <a:srgbClr val="0070C0"/>
                  </a:solidFill>
                </a:rPr>
                <a:t>innovative</a:t>
              </a:r>
              <a:r>
                <a:rPr lang="en-US" sz="2800">
                  <a:solidFill>
                    <a:srgbClr val="0070C0"/>
                  </a:solidFill>
                </a:rPr>
                <a:t> program on Mobile phone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64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mobile phone of the 21 century</a:t>
            </a:r>
          </a:p>
        </p:txBody>
      </p:sp>
      <p:pic>
        <p:nvPicPr>
          <p:cNvPr id="4" name="Picture 3" descr="Smartphon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74" y="1919950"/>
            <a:ext cx="8686800" cy="435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9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19673"/>
          </a:xfrm>
        </p:spPr>
        <p:txBody>
          <a:bodyPr/>
          <a:lstStyle/>
          <a:p>
            <a:r>
              <a:rPr lang="en-US"/>
              <a:t>The mobile phone of the 21 century</a:t>
            </a:r>
          </a:p>
        </p:txBody>
      </p:sp>
      <p:sp>
        <p:nvSpPr>
          <p:cNvPr id="5" name="5-Point Star 4"/>
          <p:cNvSpPr/>
          <p:nvPr/>
        </p:nvSpPr>
        <p:spPr>
          <a:xfrm>
            <a:off x="2673440" y="2255897"/>
            <a:ext cx="3742816" cy="3359182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Smart</a:t>
            </a:r>
          </a:p>
          <a:p>
            <a:pPr algn="ctr"/>
            <a:r>
              <a:rPr lang="en-US" sz="3200"/>
              <a:t>Mobile</a:t>
            </a:r>
          </a:p>
        </p:txBody>
      </p:sp>
      <p:sp>
        <p:nvSpPr>
          <p:cNvPr id="7" name="Cloud 6"/>
          <p:cNvSpPr/>
          <p:nvPr/>
        </p:nvSpPr>
        <p:spPr>
          <a:xfrm>
            <a:off x="3325092" y="952396"/>
            <a:ext cx="2422804" cy="130350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It has Operating</a:t>
            </a:r>
          </a:p>
          <a:p>
            <a:pPr algn="ctr"/>
            <a:r>
              <a:rPr lang="en-US" sz="2400"/>
              <a:t>System</a:t>
            </a:r>
          </a:p>
        </p:txBody>
      </p:sp>
      <p:sp>
        <p:nvSpPr>
          <p:cNvPr id="8" name="Cloud 7"/>
          <p:cNvSpPr/>
          <p:nvPr/>
        </p:nvSpPr>
        <p:spPr>
          <a:xfrm>
            <a:off x="5332191" y="5485191"/>
            <a:ext cx="3241545" cy="130350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It is an  entertainment device</a:t>
            </a:r>
          </a:p>
        </p:txBody>
      </p:sp>
      <p:sp>
        <p:nvSpPr>
          <p:cNvPr id="9" name="Cloud 8"/>
          <p:cNvSpPr/>
          <p:nvPr/>
        </p:nvSpPr>
        <p:spPr>
          <a:xfrm>
            <a:off x="6416256" y="2255897"/>
            <a:ext cx="2422804" cy="130350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It has Sensors</a:t>
            </a:r>
          </a:p>
        </p:txBody>
      </p:sp>
      <p:sp>
        <p:nvSpPr>
          <p:cNvPr id="10" name="Cloud 9"/>
          <p:cNvSpPr/>
          <p:nvPr/>
        </p:nvSpPr>
        <p:spPr>
          <a:xfrm>
            <a:off x="601524" y="5498839"/>
            <a:ext cx="2723568" cy="130350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Network connections</a:t>
            </a:r>
          </a:p>
        </p:txBody>
      </p:sp>
      <p:sp>
        <p:nvSpPr>
          <p:cNvPr id="11" name="Cloud 10"/>
          <p:cNvSpPr/>
          <p:nvPr/>
        </p:nvSpPr>
        <p:spPr>
          <a:xfrm>
            <a:off x="250636" y="2550412"/>
            <a:ext cx="2422804" cy="130350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It is powerful</a:t>
            </a:r>
            <a:endParaRPr lang="en-US" sz="2400" u="sng"/>
          </a:p>
        </p:txBody>
      </p:sp>
    </p:spTree>
    <p:extLst>
      <p:ext uri="{BB962C8B-B14F-4D97-AF65-F5344CB8AC3E}">
        <p14:creationId xmlns:p14="http://schemas.microsoft.com/office/powerpoint/2010/main" val="131643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16283"/>
            <a:ext cx="1964734" cy="24436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phone is powerful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5178" y="3341616"/>
            <a:ext cx="3115352" cy="1975483"/>
            <a:chOff x="457200" y="2360264"/>
            <a:chExt cx="3115352" cy="1975483"/>
          </a:xfrm>
        </p:grpSpPr>
        <p:pic>
          <p:nvPicPr>
            <p:cNvPr id="6" name="Picture 5" descr="mobileRAM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360264"/>
              <a:ext cx="1504813" cy="128285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57200" y="3812527"/>
              <a:ext cx="311535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/>
                <a:t>Plenty of RAM</a:t>
              </a:r>
            </a:p>
          </p:txBody>
        </p:sp>
        <p:pic>
          <p:nvPicPr>
            <p:cNvPr id="12" name="Picture 11" descr="mobileRAM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7739" y="2360264"/>
              <a:ext cx="1504813" cy="128285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6450531" y="2995653"/>
            <a:ext cx="2236270" cy="3159324"/>
            <a:chOff x="6450531" y="2995653"/>
            <a:chExt cx="2236270" cy="3159324"/>
          </a:xfrm>
        </p:grpSpPr>
        <p:pic>
          <p:nvPicPr>
            <p:cNvPr id="14" name="Picture 13" descr="sandisk-microsd-16g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7272" y="2995653"/>
              <a:ext cx="1628816" cy="162881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450531" y="4769982"/>
              <a:ext cx="22362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/>
                <a:t>Heaps of external storage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83670" y="2408917"/>
            <a:ext cx="2876550" cy="2975592"/>
            <a:chOff x="283670" y="2371460"/>
            <a:chExt cx="2876550" cy="2975592"/>
          </a:xfrm>
        </p:grpSpPr>
        <p:sp>
          <p:nvSpPr>
            <p:cNvPr id="10" name="Rectangle 9"/>
            <p:cNvSpPr/>
            <p:nvPr/>
          </p:nvSpPr>
          <p:spPr>
            <a:xfrm>
              <a:off x="283670" y="4823832"/>
              <a:ext cx="28765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/>
                <a:t>Multi-core CPU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670" y="2371460"/>
              <a:ext cx="2719506" cy="2452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811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</a:t>
            </a:r>
            <a:r>
              <a:rPr lang="en-US" dirty="0"/>
              <a:t>Core </a:t>
            </a:r>
          </a:p>
        </p:txBody>
      </p:sp>
      <p:pic>
        <p:nvPicPr>
          <p:cNvPr id="5" name="Picture 4" descr="HumanBrai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9893" y="3364677"/>
            <a:ext cx="1739007" cy="18206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4612" y="2231482"/>
            <a:ext cx="4526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CPU: Central Processing Unit</a:t>
            </a:r>
          </a:p>
        </p:txBody>
      </p:sp>
      <p:pic>
        <p:nvPicPr>
          <p:cNvPr id="4" name="Picture 3" descr="IntelP4CPU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058" y="3364677"/>
            <a:ext cx="2436264" cy="1820649"/>
          </a:xfrm>
          <a:prstGeom prst="rect">
            <a:avLst/>
          </a:prstGeom>
        </p:spPr>
      </p:pic>
      <p:sp>
        <p:nvSpPr>
          <p:cNvPr id="9" name="Left-Right Arrow 8"/>
          <p:cNvSpPr/>
          <p:nvPr/>
        </p:nvSpPr>
        <p:spPr>
          <a:xfrm>
            <a:off x="3482069" y="4109449"/>
            <a:ext cx="1455620" cy="49941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5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Quad-core</a:t>
            </a:r>
          </a:p>
        </p:txBody>
      </p:sp>
      <p:pic>
        <p:nvPicPr>
          <p:cNvPr id="8" name="Picture 7" descr="Quadriga 2 DSC_0751-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41" y="338328"/>
            <a:ext cx="5614077" cy="411413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127010" y="3394074"/>
            <a:ext cx="2534091" cy="1527591"/>
            <a:chOff x="3127010" y="3394074"/>
            <a:chExt cx="2534091" cy="1527591"/>
          </a:xfrm>
        </p:grpSpPr>
        <p:sp>
          <p:nvSpPr>
            <p:cNvPr id="9" name="Right Arrow 8"/>
            <p:cNvSpPr/>
            <p:nvPr/>
          </p:nvSpPr>
          <p:spPr>
            <a:xfrm rot="18110885">
              <a:off x="4777624" y="4038187"/>
              <a:ext cx="1387468" cy="37948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 rot="15662425">
              <a:off x="3389292" y="3898064"/>
              <a:ext cx="1387468" cy="37948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 rot="17080674">
              <a:off x="4078494" y="3904151"/>
              <a:ext cx="1387468" cy="37948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 rot="14548915">
              <a:off x="2623020" y="4024685"/>
              <a:ext cx="1387468" cy="37948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46600" y="4561498"/>
            <a:ext cx="5074706" cy="2246769"/>
            <a:chOff x="246600" y="4561498"/>
            <a:chExt cx="5074706" cy="2246769"/>
          </a:xfrm>
        </p:grpSpPr>
        <p:pic>
          <p:nvPicPr>
            <p:cNvPr id="7" name="Picture 6" descr="SamsungCPUquad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506" y="4917343"/>
              <a:ext cx="1828800" cy="18288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46600" y="4561498"/>
              <a:ext cx="3333390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Quad cores = 4 cores </a:t>
              </a:r>
            </a:p>
            <a:p>
              <a:endParaRPr lang="en-US" sz="2800"/>
            </a:p>
            <a:p>
              <a:r>
                <a:rPr lang="en-US" sz="2800"/>
                <a:t>Means: </a:t>
              </a:r>
            </a:p>
            <a:p>
              <a:r>
                <a:rPr lang="en-US" sz="2800"/>
                <a:t>    4 “CPU” in a box </a:t>
              </a:r>
            </a:p>
            <a:p>
              <a:endParaRPr lang="en-US" sz="28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321306" y="5046551"/>
            <a:ext cx="3790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More powerful, stronger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21305" y="5438894"/>
            <a:ext cx="3790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More engergy consumption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21306" y="5822813"/>
            <a:ext cx="3387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More difficult to manage</a:t>
            </a:r>
          </a:p>
        </p:txBody>
      </p:sp>
    </p:spTree>
    <p:extLst>
      <p:ext uri="{BB962C8B-B14F-4D97-AF65-F5344CB8AC3E}">
        <p14:creationId xmlns:p14="http://schemas.microsoft.com/office/powerpoint/2010/main" val="3734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has operating system </a:t>
            </a:r>
          </a:p>
        </p:txBody>
      </p:sp>
      <p:pic>
        <p:nvPicPr>
          <p:cNvPr id="1026" name="Picture 2" descr="https://encrypted-tbn0.google.com/images?q=tbn:ANd9GcRZO_ZYdP1rhpWZeWiq1djtb8-x4OYjU3j3k37xRrC1u6AJpwrvw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58" y="4102438"/>
            <a:ext cx="1995487" cy="19954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encrypted-tbn1.google.com/images?q=tbn:ANd9GcTA3nqv3EWogpSFS-2QvYQ6Q30AL4Fck7WtJOm2N_PB61vjRns85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747" y="3792239"/>
            <a:ext cx="1905000" cy="24003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14" y="2090439"/>
            <a:ext cx="2146300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878" y="2482755"/>
            <a:ext cx="3154012" cy="3945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520" y="2482755"/>
            <a:ext cx="3289300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515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Connectivities – Wide range </a:t>
            </a:r>
            <a:endParaRPr lang="en-US"/>
          </a:p>
        </p:txBody>
      </p:sp>
      <p:pic>
        <p:nvPicPr>
          <p:cNvPr id="2050" name="Picture 2" descr="https://encrypted-tbn3.google.com/images?q=tbn:ANd9GcRxxAckzJv560WAKTNGJkIY_iCTHoXJlCvSsVD-Zug9IzveWWf6h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476" y="4436331"/>
            <a:ext cx="2194587" cy="15199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encrypted-tbn1.google.com/images?q=tbn:ANd9GcRi9bhV6m_fIvGw7_-NAEYe4TNlkqGU8vx2NB9x-ySu7DVHF4g29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945" y="2584700"/>
            <a:ext cx="2364569" cy="13872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data:image/jpeg;base64,/9j/4AAQSkZJRgABAQAAAQABAAD/2wCEAAkGBhQSERUUEhQUFBUWFBQYFRgUFRQXFBQXFxcVFBQUFxUXHCYeGBkjGRQVIC8gJCcpLCwsGB4xNTAqNSYrLCkBCQoKDgwOGg8PGjQlHyUuLykyLy8qLjApLiwvLC8tKTU2MjUuLSwqLzQ0NCo0LTQtLyosLSwpKSwsLCw0LCwsKf/AABEIAKAAoAMBIgACEQEDEQH/xAAcAAACAgMBAQAAAAAAAAAAAAAFBgQHAAEDAgj/xABHEAABAwIDBAcFBgIFDQEAAAABAAIDBBEFITEGEkFRBxMiYXGBkTJSobHBFCNCYnKSgtEzU2Oy4RUWJDRDc5Oio7PC0vAX/8QAGwEBAAMBAQEBAAAAAAAAAAAAAAMEBQYCBwH/xAAuEQACAgECAwYGAgMAAAAAAAAAAQIDBBEhBRIxEyJBUWGBBnGhscHwI5EUMuH/2gAMAwEAAhEDEQA/ALxWLFiAxYsWIDFouQ7FscjgaS458ki4ptVLOSGktb3ZIB0xHaeCG93bx5NzKXqrb95/oow0c3nP0SqWW7zzOq6RUD3c0BPn2qqHaykdzBZcf8oTu/HMf4ip1Dg7gfZv8V2rtooKXKVzd73GAOf5gZN8yvMpKK1kS1U2XS5K4tv0BYrp2/jnH8RUmmx6pB7Mkru4jf8AkEDxPpOe7+hhjYOb+27xtk0fFLVRtTVSHOeQX4McWN9GWCqyzILpub9Pw3lTWtjUfq/pt9S3KbamobbrY2kf8M+jiEbw/aOKUgEtY8/hL2EnwsTdVfs70evlAlqi9rXZiPPrHDg5zj7A+KaI8J+zi0cbGN07Dd11u+T2j6qauc57taIz8zGxcd8kbHOXotF/er+g/AraRqGeSM3heSOLHkkeuaZMKx1svZPYf7p+nNTGWFVi1dbQGLFixAYsWLEBq6BY9tCImkNPifoO9dsaxTdBY0527R5d3iq5xitL3W4IDjW1zpnXccuS7U7RZQGlSIpEAWp4RdFWzRxMMkjg1jfaJ+AA4k8BqgDKsRsdJId1jdTxJOjG83ngPNJuOY7JVPBdkwH7uMey2/zceJVa/IVS9Ta4VwizPlq9oLq/wv3YN7Q9IMkt2U94Y9Lg/ev8XD2R3BKJcpE1E5jbuyvoOKj2WPZOU3rI+k4eJRjw5KVovv7+J4kOSsDot2PEp+1TNuxptE06OcNXkchp4qvurLnBrRcuIAHMk2A9bL6KwelbBDHCwWEbQ3zGp8zc+at4dSk+Z+BzvxHnSpr7KD0cvt4k8sC8S04PBdAVtax8+F2twuxu3Irg+EOtv5EaOGRHmmKaG6gVVFkUB0w/EXNIZLn7ruB8UYBSpR1gv1Umh9ko3SzFh3HHI+yfkEARWLQW0Bih4nW9Wy41OQ8eamFKmI1nWyEj2RcN8jmfVADMSed08zqlKq1TlVQbwQKpwy6ACByl0rN42uBkSSdGgC5ceQAXt2FlCdqKvqI+pae3KA6Tm2O92sP6j2j3BvNeLJqEeZlvDxZZV0ao+PX0XiC9oMc654ay4iZlGOd9ZHfmd8BYcEUwXCRGzrZB2iMhy/xQTAqLrJW30Gfom/Fzux2CyF3m5yPodiVEI41eyEzF68vkPIKB1yyf2j4rlZRaavUvpuEeVB3Ypm/iFMD/AFzT+3tfRXxGV8301Q+N4fG4te03a5psQe4prwrpRrIspC2dv9oO1b9bbH1urmPdGtaM5rjHDb8uasr02WmjLxjcuiT9mukilqiGE9TIdGyEWd+l4y8jZNpctGMlJao426iyiXLZHRntcKkLq0rzI1eiEUsZp+I1CIYFiXXs6t/tDRSMQobpdZA6GUPHPNAO1BUE3Y72m/EcCpgQaebJkzeHteB1ReN4IBGhFx4IAfj9d1cDjoXdkeJ/wulineLDwXXbmvtJDHfLdc8+N91v1QWOsAGqANmYLlugoaK7kvbZSUBJfuNu5xsxoLnHk1ubvgFUOL4i6eZ8rtXuJ8Bo1vkLDyVi7W1JjoZLayObF5O7bvgz4qsHLNzJ6tRO2+G8ZKuV78Xp7Lr++gx7MuDAXHiidbFNOPu4pX/oY4j1smbYbBaGKijrJntdcXc+YgMjcMi0NOVwR3lFP/13DQ7dEx/UI5Nz1svddC5e8ytlcVlK9umDem39FJ4jRSROIljkjN9HsLfnr5KLvL6craGKqh3JGtkjePEEEXBB4cM1824zh/2epmgvfqpHtB5gE7p9LKG6js90aHDeLf5bcJLRoi7y2zM2FyeQ19OKbdiOjmSutI8mOnv7Vu1JzDB/5FW7h+B0eHR7zWxQtAAdK8jeP6pHfJfteNKW72R+ZnGqsd8kO9L6FFU2y9XILspp3Dn1bgPiBdPOyW1tTRlsNfHMIdGySMfeLlvO4s+I8E3O6VMNBt9pafBkhHruohT7aUUsb5I6iNzGNLn2Paa0DMlhzt5cVZhSoPWMjEyuJ2ZEOW2nb31XyYTY+4uNDmDwIPEL2EjbBbd/bZJo3NEe6S6FoFvuvZLT+YZHzTq1ysxkpLVGJfROifJNaM3KxCa6kBRZ7lAqivRCccJluHRnlkpeAVF2ujOsbreRzb8EEiqNyVp70Tp+xWZaSsv5tsf5oBL2yk366X8rWNHpf5lDKdqJ42zeq6k8n2/5WqLSRoCXTxKa0AarwButuh1RWG6AFdIVXeOBg0LpXeY3GD6pEkKbtsnXZT+E3/cCT5CsfIf8rPpXCEo8Pr08dfuzw9xc0NJO6CSG37IJFiQOeWqJ4HstNVvEcLCb6uIIYwcXOdonPovxmhp4ZDVSRtkfJkHsLi1rRYG+6bXJcrcoquOVgfE5r2HQsILT4EKxXQppNyMXN4o8eUoQq930+35B0tVDh1E3rHWjgia0X1cWgANA4uJGQ71S2xuAvxWve+W/Vl7pZj3OdlGDwJ08AVO6WaOrbUtNRKZYXXMFhusZbVm4Mt8ZZ3Nxy0T/ANEmDthoGyfinJe49wO4weFhfzKml/JPl02Rm1r/ABMV5ClrKey9PMO49jMWH0jpXizI2gMY3K59lkbR36L562h2inr5TJUOJGe4wHsRjk0fXinjpyxgvngpgeyxnWvH53EtbfwaD+5V5S0znvaxgu57mtaOZcbAfFRZFj15UXeD4UOz7ew4NhXRsIVinoRqv66n/wCr/wCiH470XT0dO+eWaAtYBk3rN4kkAAXba9yq7qsS6GzXxDDclFSQH2axH7NUwzDRrxvd7Tk8ftJV+Gb/AO+S+c4nZK9sOqusghf70UZP7Bf5KbCk94md8UUxXZXJddV+V+Qp16j1LlDfUELg6tutE4wjVj7FE5p7upnjg8A+By+qCV0qkR1N4ou6Vn94ICFXw/6bVDm4H1a0qNQxZoljEe5iT76SMaR6WPyWqajO+R3oDlWs7KDdVcppq6PsoT9mzQCzthRn7PC/g2SRv72tcP7rkjSK5sawI1NI6KO2/drmXIAJabG5Og3XOWHogpnUzGFzmzAEmVp9px4Fpy3Rw4rPux5TsbR2HDuMU4+FCux7ptbeXXX6lO0rAcirK6GOsE1Q0X6ncaXDgJCbNt3lodfyWUfQnIH9qqbucd2M75HmbA+qd4YaTCaU3d1cYNy52b5HaeLncAAlFE4z5pdD94pxXHvxuxqXNJ+nQVOnKqaKaBn4zMXAcd1rHBx8LuaE87LxhtFTBugghtb9Db/FUJtZtE+vqDM8brAN2JnuMB0PeTmVafRTtUyembTOdaaBu7a+b4wey4c7A2KmrtjKx6GbmYFtGFW5ebb9NSvulukc3FXudpJHE5h5gN3Dbwc0oVgVUKaojnLOs6t28G33QSL7tzY87+SvXajY+Cva0TAhzb7j2Gz231GeRByyKUm9DDb/AOtPt/u239b/AEUN1FjnzRNHhvFMOOL2ORs9NOj6ewzbD7WOxCJ8joeqDX7je0Xb1gC46DS9kq9OGLWggpwc5JDI79MYsL/xOHonrAsGjo6dsTCd1m8S59rkklxc4gAKkekvHBVYi/ccHxxNbGwtNwbdp5uNe0SPJT2ycat+pk4FULs7+Nd1PVfLwF2M5K/NnaW1FTA69RHf9t/qqLoqR0j2Rt9p7mtb4uNh819C5MaGjRrQ0eDQGj5KvhLeTNr4nnpCqv5sFYgywQHrzvI3ilTkl5hu5aJxZJqGEheaSQ/dN/tWf3gptuyo2Gwb1VC0ab4d+3tfRAFtuactkp5hoHFjvPMfVTWxaEcUR2kw3rqd7QLuA3mfqbmLfJDcCm6yEcwEBImZkglTYFT62t3ckFlm3zYICXT1wHI+OhHEeiTcW2mrsMmLIZOsgd2oRM3fAZ7oNwRum7bX4BMz6UhQsSw1s8RiebZ7zHn/AGb7WufynQ+R4KK2MnHu9TQ4fdVXby3rWD2fp5P98BZqOmPEHCzRAzvbG4keG84hKdbi01RJ1lTI+V3AuOngNB5LvieFPhkcyRu65uo+RB4g8CoJasuV0pbM7ujhuPS1OtL0Z2dMOC4smc1wexxa5pu1zTZwPMEaLzZe2U5OijW3Qu2fyR0kthpoOlvEYmhpfHNbjKy7vNzSLqRL004gcgynae5jj83lKbKBxUunw+2qsK+fmY8uFYrevKdcVxusrAftM8jmk33Lhsfd2G2HqhlPBZFaggNsF6wXB3Tv3G5AZvcfZY3i48+4cVBOUpvQ0sainGg7GlGKGDo8wr701Dx2Ysmd8h0P8IN/EhPVRiiDQhsbGxx5MYLN5ni5xPvE5rHgla1NfZw0Pn/E855uQ7PDovkc62uJUNtRYr3UNQ+VymM0ZKWq3gjGytLvVDn8GMt5uP8AK6VMGeSSrE2botyG5GbzvHw0b8EAXKW+o+zzuFrMkJc3uP4m+pv5plUTEqLrGW0cM2nkf5IBN2ru3tDRCsGqbuumHEo9+MteLHQ9xS9h1L1b906cEA8Oo2vZlyQKowwgorR1Fhqvck7SgFbFNn2TsDZQch2Httvx93ez8vjZV/jmyE1PcubvR3ykYLt8xq09xsrjMrV5aRqMlXtx42b9GbPD+MX4fc/2h5P8PwKAMB8V1gkLdRkrhxDZSll9qENPvR3YfO2XwQqbo4pTo+dv8UZHxbdUniWrpudPD4gwprvqUfbX7CA2savD60cE/wAfRzSDV07v4o2j4NuilDgVNBbq4mhwPtO7b/IuyB8AvSxbH12IbePYcFrBOT+Wi/fYQ8I2Smns+QdVF7zx2ndzGanxOScIaBsTBHG3cYDf8zz7zzxdy5cEYkqAczn46qHUVA4K5VRGvddTms/it+Z3ZbR8l0/6DZJLLia23FcquRDpHqcygi6quoFUbFagfmvcFOZZA0c0Ax7IYUZCL6HM/pFrqyWNsMtOCHYBhQgjA/EQL/QImgMWitrEAMxXDN8Fw14j3h/NJk79x+6/n2Sfl4qxkHxzZ9s7TwPz7/FAKlZXmMKJTY6HGyi1zX05MdQCWfhfy8UDqYTG7ebmNQgLApYt9EY6JLGze0LSACc0zvr8rhAezTBeDG1AazHze2i3C6STMH4oAw+AHRR5KEFcWRPGq9ukc3NAa/yQvD8GCnUcpdwUqR1hmgFLEMKABSzUssbBM2PYwPZbme5L0ELnuDWguedAPqgOTWnJoF3O0HFWNsdsr1DRJIO2c/Bb2W2NEP3k1nSngcw3/FNQCA2sWLEBixYsQGLVltYgImIYXHM0tkaCCq/xvYOaK7qc77PcOo8FZaxAUG97o35gscOBy+aZMI2xa3KRWTiWBwzi0sbXd9hf1SniPRVE43ikczud2ggO0ctLUDVt/GxXaHB2NzY8geN0pVHRdVsP3bmO/S4tPxXD/NLE2ZASeT2H5oB86m2r8lxfUQtze9vmUkf5p4k7Vsnm9g+q6wdGlY/291v65CfgEAxVm3FNGCGnePJoSziW2EkpsLMaeGrj5BH8P6JwP6abyibu383ZpqwnZGmp82RDe953ad6lAIWC7I1FR2iDEw/jf7RHcFYWC7OQ0zfux2jq45uPmilltAastrFiAxYsW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34514" y="4632848"/>
            <a:ext cx="130516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>
                <a:solidFill>
                  <a:srgbClr val="0070C0"/>
                </a:solidFill>
              </a:rPr>
              <a:t>3G</a:t>
            </a:r>
          </a:p>
        </p:txBody>
      </p:sp>
      <p:sp>
        <p:nvSpPr>
          <p:cNvPr id="6" name="AutoShape 12" descr="data:image/jpeg;base64,/9j/4AAQSkZJRgABAQAAAQABAAD/2wCEAAkGBhQQERQUERMSFRQWGBUYFhgXGRwcHxwaHBgVHh4aHRgXGyYeHB8jHRgYIS8gIzMpMCwsFR8xNTAqNSYrLCkBCQoKDgwOGg8PGjUiHyQsKiwsKTQqKi4sNSkxLSwsNTQ1Lyw0NTEsNTI0LywwLDU1LSkqLjQsLikpNCwvKjUsLf/AABEIAHwAyAMBIgACEQEDEQH/xAAcAAACAwEBAQEAAAAAAAAAAAAABwUGCAQDAQL/xABIEAACAQICBQgHBQUGBQUAAAABAgMABAURBgcSITEiQVFhcYGRoQgTFDJykqJSU4KxwRhistHTFyMzQkOTc8LD0vAVJDRj4//EABsBAQACAwEBAAAAAAAAAAAAAAABAgMEBQYH/8QAMhEAAgEDAgMGBQIHAAAAAAAAAAECAwQRBSESMUETIlFhgbEGkcHw8XHRFEJicqHS4f/aAAwDAQACEQMRAD8AeNFFFAFFFFAFFFFAFFFFAFFFFAFFFFAFFRGlOksWHWzTzZlRkAq8WY8FGf8A5kDSD0t1s3l9mqt6iE/5IycyP3n3FuwZDqrsado9e/70No9ZP73Mc6iiOzSLWRY2OayzBpB/px8ts+g5bl7yKXGN6/5WzFpbog5mlO0e3ZXIDxNKiGBnYKilmPAKMyewDfVpwvVViNxkVtmQHnlITybleVevp6Hp1klK4ll/1PC+X5Nd1Zy5HniOs/EZ89q6kUHmjyT+EA1B3ONTyf4k8z/FIx/M0xrP0f7pv8W4gT4Qz/ooqSX0eOm+8IP/ANa2Y6rpNDaEor9Iv6IjgqMTwnYcGbxNd9rpPdRf4dzcJl9mRwPDPKmdP6PLAci9Un96EjzEhqCxLUZfxb4zDMOhWyPg4FZ46vptfbjXqmvdEdnNdDlwjXNiMBG3Ik69EqjP5lyNMjRnXdaXJCXINs53ZsdpCfjABHeO+kbi+j9xaNs3MMkR5tpSAexuB7qj6rcaLYXkeKMUs9Y7e2zCqSibHilDAMpBUjMEHMEdII41+qzFoTrHuMMYBSZIM+VEx3dZU/5T5dIrROjmkkOIQCa3baU7iD7ytzqw5jXg9T0etYPL3g+Uv38DahUUiUooorjGQKKKKAKKKKAKKKKAKKKKAKKKKAKKKKAVmumznvHtLS1jeRiZJWCjcOCqWPBRvfea49F9Qqrk9/KWP3UW4djOd57su0038qK7MNZuKNtG3o91LOX1eXnn09/Mxumm8sjsH0dt7Ndm2hjiHPsjee1uJ767Z7hY1LOyqo3ksQAO0ncKU+m2u/1TvDYoGZSVaV/dzG47Cj3t/Od27gaWNxeX+LSbzcXLdCgsFz/dUbK+Vb9toFzcrtrmXAnvl7v7/VlHVS2Q+8T1r4bbnI3AkPREC/mBs+dV+fX9Zg8iC5bryQfm+dL2x1NYlKATEkY/+x1HkuZqVTUDekb5rUdWbn/kroLTtFpbVK3E/wC7/Urx1HyRao/SAtM+Vb3IHVsH/mFTuF64MOnIHrjETzSqV+oZr50r7vUXiCe4beT4XI/jUVVMa0Pu7PfcW8qL9rLNfnXNazx0jSLnu0am/lLf5MjtKi5o1MRFcxf6c0TjqdWHmDS20y1HwzAyWBEMnH1Z9xuoHih8R2caUGj2llzYPtW0rJ0rxVviU7j28afmr/WdDiY9W4EVyBvjz3N0shPH4eI6+Nc6vp19o77a3nmHX/q+vsWU41NmZ3xTCpbWVop0aOReKsPPrB6RUtoRplJhlyJUzMZyEsfM6/8AcOIP6E1oLTnQWHFIdlwFmUH1UuW9T0HpU847xvrNOM4PLZzPBOuzIhyI/Ig84I3g9del07UaGrUZU6i72O9H6r7yv8mGcHTeUaywzEo7mFJom2o5FDKeo/rzEdIopOaitLykjWMjcl83hz5mHvL3jf2qemivnupWMrK4lSfLmn4o24S4lkdtFFFc4uFFFFAFFFFAFFFFAFFFFAFFFFAFc+IK5ikERAkKsEJ4BsjkT1Z5V0UVKeHkC40Y1JWtuA10TcycSDuQHqUb2/Ed/QKYNraJEoSNFRRwVQFA7hur2pIaba7ZjI8NgFjRSy+tOTM2RIzUHco6OJ7K7NKnfaxVa4s455eEvT9kY2400Om5u0iXakdUXpYhR4ndULNp/h6HJry2z6nB81zrNjpeX7FyLm5bpyeT8gcq9JNCr5RmbO6y/wCE/wCgruw+GbeG1avv4LC9zE6z6I03h+k9rcHKG5gkJ5ldSflzzqSdAQQQCDuINY8lhaNsmDKw5iCCO476vGhmty6sWVJma4g4FXObKOlHO/d9k7uzjWO7+Fpxjx20+Lye3yf4JjX8Rh6b6mYLpWkswsE+87I3RuejIe4esburnpHTQz2NxkweGeJuwqw4EH9eetXYPi8V3Ck0Dh43GYI8wRzEHcRVP1q6AriFuZYl/wDcxAlcuLqN5Q9J51693PWPSNbqUan8Nd7x5ZfNPz8vYVKaazEkdXGmoxO12myE8eSzKOnmYDobf3gjmqG1x6Ei8tjcRL/fwAndxePiy9ZG9h3jnpW6p8ae1xOEKCVmPqnUdDc/4SAe41pYitXUaUtIv1Uo8n3kvLqi0H2kcMyZosJfbbf2f/F9bHsdu0OPV09WdfKeWh2q9bPEbm5YD1YY+yr0Bxmx6tnMoO/qorPrOsU61WPZRUkkt2s7vfHp7kU6bS3GHRRRXkzOFFLnFNeljbzSQtHcsY3ZCVVSCVJByJcHLMGub9oOw+6u/kT+pQDPopYftB2H3V38if1K+j0grD7q7H4E/qUAzqKoFjrxwyUgNJJF/wASNgPFcxV1w7FIrlBJBIkiHgyMGHlz9VAdVFFFAFFUDH9dNlZXMlvIlwzxHZYoqkZ5A5Alwd2dR/7Qdh91d/In9SgGfRSw/aDsPurv5E/qUftB2H3V38if1KAZN7CzxuqNssysFbLPIkEA5c+R391VHRzVJY2YBaP18gyzeXI7+pPdHn21CftB2H3V38if1Ku2ielEeJW4uIUkRCzKPWAAnZOROQJ3Z/lWxSuq1KDhTk0nzxtkhxT3ZLxxhQAoAA4Abh4Cv1S7071kvbSmC1C7a++7DPI/ZUcMxzk1XMJ1s3UcgM+zLHnyhshTl1Fct/bXNnd04y4WegofD95WoqtFLdZSb3a+/Ma2M6O294mxcwpIObaG8djcR3Ui9ZGqh8PBnti0ltnys97R59OXFf3vHpL/ALK8WaNJIzmjqGU9RFfq4gWRWRwGVgQwO8EEZEEV39N1atZTTi8x6x6Y+jPPVKWcprDEjqDxSYXE0AzMBT1jdCuCACOts8iOfZHRTyqv6H6GQ4ZHIkO/1js5Y8cszsrn0KN3eTz1YKavd07u6lVpLC29fMinFxjhlLwPVtFbYlcXu7J98KfYZh/eN3nMDoBPVV0pTa/9IWhgt4InZGkdnYqxB2UGQGYOe9m+mkj/AOtT/fz/AO6//dWjXuKlxJSqPLSS9EWUUuRseiqVqfsnjwqFpWdnlLSkuxJyY5KM2P2QKKwEl1qP0hxUWtrPOcv7qN3385AOQ7zkO+pClvr4xn1OG+qB5VxIqfhXlt+QHfQGdZJCxJY5kkknpJ3k+NfFXPcONfKs2rbB/asUtYyM1Egkb4Y+X+YA76Fi4J6PN2QD7TbA5cMn3HozC1WdKtVV9hyGSRFkiHGSI7QHWwIDAdeWVakrwvo0aJ1lyMZVg+fDZIO1n1ZZ0IyYyqa0U0tnw2dZrdiN420z5Lr9lh+R4ioavlCTY+DYql3BFPH7kqK6944HrHDur3u7pYkeRzkqKzMegKCT5CqpqhRhg9ptc6uR2F3yr8a4MY9mwmfI5NLsxL+M5H6dqhUzTid+1xNLM/vSO7ntZicu7PLurlorpw2wa4mjhT3pHRF7WYD9aFi1YXqixG5hjmiij2JFDLtSKDkeByPCur+xDFPuof8AeWtIWVosMaRoMlRVRR1KAB5CvehGTNH9iGKfdQ/7y1oDRHBPYrK3t92ccahsvtcW+ompeihBnjTG3aO+uQ/H1rt3McwfAioen9pPoPb3+TSbSyAZB0yzy6CCMiKhsJ1SW0Lh5HebI5hWAC94G89lcidnNzeOR9FtfiW1jbx7TKkljGPDw6E5oJbsmH2yvmDsZ7+gkkeRFT1fAK+11Yx4YpHz+vV7WrKo/wCZt/N5CiivC9u1hjeRzkqKzsepQSfIVYxGbtdeMe0YrIoOawKkQ7Rym+pj4VSrCzaaWOJPekdUXtZgB5mv1iV+080kr+9I7ue1mJ/WrhqZwf2jFYSRmsIaU9wyX6mFCxpPD7NYYo4k92NVRexQAPyoroooVCs++kBjPrL6KAHdBHmR+9IQT9KpWgqyJpljHtl/cz55h5W2fgByX6QPGhKIam76PGD7Vxc3BG6NFjX4nOZy7FQfPSipuaOaXSYBhdo4t1l9saeUkuVy2SiqNyniuR7jQD4qh649K1s8PeMN/fXAMaDn2T77dgU5drCl/f8ApDXTAiG2gjPSxZ8u7kjxpb43j097KZrmRpJDuzPADoAG4DqFBgj67sDwaS8uI4IRm8jBR1dLHqAzJ7K79HNCLzEGAtoHZeeQ8lB2ud3cMzWgNXGrGPClLswluXGTPluUfZQHflnxJ3nq4UBbMIw1baCKFPdiRUHYoAz7Tx76T3pE4xvtbYHhtzMPoT/qeVOyst62cX9pxW5IOaxkRL+AZH6tqgRT6vepfDBNikbuQFgV5TmQN+WyvHrbyqiUUJNm+3R/eJ8w/nR7dH94nzD+dYy8KPChGDaUcgYZqQR0g5/lSj1vazbqwu44LORFyj2pM0Vt7E7I5Q3ZAZ/iq9ausK9lwy0jyyPqlZviflH+LyrN+n2M+14jdTA5qZGVPhTkr5Ln30BN/wBtuK/fx/7SfyrRWAmU20JuDtTGNDIcgOWQCdw3DInLurLOgeDe2YjawkZqZFZ/gTlN4hcu+ta0DPhOVL/SjXXY2ZKRlrmQcRERsg9ch3fLtVRtb+tFppHsrR8oVJWZ1O+RhxQH7A4HpOfNxVVratK6xxqWd2Cqo4kk5ADvoMDMxL0gb1yfUxW8Q5swznxJA8qgMV1uYjcxSQyzJ6uRSrBY1ByPEZjeKbGgupe2tEV7xEuLg7yG3xp+6FO5u09wqqa/7mOJrW1hREADysEULx5Ce6Op/KgFBTx9HfBsorm5I95liU9SjabxLKPwUjq1Vqwwf2XC7VCMmZPWN2ycr8iPCgZaqKKKEFd1g4x7Jht1KDkwjZV+J+SMu9s+6sm0+fSGxnYtre2B3yyGRvhjAy8WcfKaQ1CUeltbtI6ogzZ2VVHSWIAHiRT51z6OrHg0AQbrVoVHw7JjPiSDS01R4R7TituCM1jJlb8AzH1Fa0DrBw32jDLuPnMTsO1RtDzWgMmVKaL4ktteW8rqrIkiFwwBBXPJtx6ASe0CouihJtJAMhlllzZV+qq+rLG/a8MtpCc2Cerf4o+SfHIHvq0UKnHjGIi2t5Zm4RI7n8Kk5d+WXfWO55zIzOxzZiWY9JJJJ8Sa0hrwxf1GFOgPKndIh2e83kp8azXQlBWpNWWjiW+F2yuil2T1jZgHfJyucdBHhWbdHMJN3dwQD/VkRD2E8o9y5nurYCIFAAGQG4DqoGePsEf3afKP5UewR/dp8o/lXRRQggtN8Y9jw+5mByKRtsfERsr9RHhWSKf3pB4z6uzhtwd80hZvhjAP8TL4UgaEobPo94Nt3U9wRuijCL8Uh/RVPzCmfrR0jNjhs0iHKRso4z0M+7MdYGZ7qi9SGD+owtHI5U7vKez3V+lR41XvSMuiIbOP/Kzyue1VQD+M0AjKZeobAxPiDTMMxbxlh8bnZXy2z3UtKfno72gFncyf5mnCnsSNSPN28aAbFZZ1r4v7TitywOaowiXsjGR+rarTGOYmLW2mnbhFG79uypIHech31jyaYuxZjmzEsT0knMnxNAjv0cwo3d3BAP8AVkRD8JPKPcuZ7q2AiBQABkBuA6qztqGwf12JGUjkwRs34m5I8ix7q0XQMKKKKEGatd2MevxV0BzWBEiHb7zebeVUCu7HbppbqeRzmzyyse0u1cNCw6vR2wf/AOVckfYhU/W//T86dDoCCDvB3GqNqTtlTCISo3u0rN27ZH5AeFXuhUxxjOHm3uJoT/pSSJ8rEDyAPfXFVv1tQBMYuwvOyse0opNVChYdvo743mtzaseBWZB1Hkv5hD+I056zHqYu2jxeAKdziRG6xsE/mB4VpyhDEN6Q2M7dzb24O6NGkb4nOQz7FT6qUlWzWtdNJi92WOey4QdiooAqp0AydQ2DeuxIykcmCNm/E/JHltHurRdKb0d7VRZ3MmXKacKT1LGpA8Xbxps0ICiiigM268cZ9fijRg8mBEj/ABHlN/EB3VQrS2aWRI0GbOyoo6WYgDzIrs0iumlu7h3ObNNKT87f+d1Tmqi1WTF7QMMwHZu9UYjzAPdQsadwrD1t4IoU92NEQdigD9Ko+uvRR72xDwqWkt2LhRvJQjJwBzng2X7tMKihUxXTB1V6zRhRkinRnt5WDEp7yNkBtAH3gQBmOPJGVNbTDVNYXW3MY2ikOZLQkLtHpKkFc+vKkDpHgqW0hVGcgHLlZfoBQkbWs/WhZ3WGPFaTB5JWRWXZZSEz2mJDD90DvpGUUUJNBej9g/q7GWcjfPLkPgjGyPqL+NNKq7q8tViwuzVRkPUxt3sNo+ZNWKhUKKKKA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4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Connectivities – </a:t>
            </a:r>
            <a:r>
              <a:rPr lang="en-US" smtClean="0"/>
              <a:t>Short range</a:t>
            </a:r>
            <a:endParaRPr lang="en-US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0" y="2705204"/>
            <a:ext cx="30861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5267277"/>
            <a:ext cx="23368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24" y="4479877"/>
            <a:ext cx="2540000" cy="157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4041727"/>
            <a:ext cx="127000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516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/>
              <a:t>Why do we learn this course ? </a:t>
            </a:r>
          </a:p>
          <a:p>
            <a:endParaRPr lang="en-US" sz="3200"/>
          </a:p>
          <a:p>
            <a:r>
              <a:rPr lang="en-US" sz="3200"/>
              <a:t>What is course talking about ? </a:t>
            </a:r>
          </a:p>
          <a:p>
            <a:endParaRPr lang="en-US" sz="3200"/>
          </a:p>
          <a:p>
            <a:r>
              <a:rPr lang="en-US" sz="3200"/>
              <a:t>How do we learn this course more effectively ?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7074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has</a:t>
            </a:r>
            <a:r>
              <a:rPr lang="en-US" baseline="0"/>
              <a:t> sensors </a:t>
            </a:r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103891" y="2538765"/>
            <a:ext cx="3125300" cy="3074058"/>
            <a:chOff x="299686" y="2420035"/>
            <a:chExt cx="3125300" cy="30740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686" y="2420035"/>
              <a:ext cx="3125300" cy="207299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99686" y="4970873"/>
              <a:ext cx="31253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/>
                <a:t>Accelerometer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85519" y="2210068"/>
            <a:ext cx="2844800" cy="3428725"/>
            <a:chOff x="3710401" y="2520282"/>
            <a:chExt cx="2844800" cy="342872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0401" y="2520282"/>
              <a:ext cx="2844800" cy="28448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014790" y="5425787"/>
              <a:ext cx="22097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/>
                <a:t>Touch Screen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207786" y="2848400"/>
            <a:ext cx="2579443" cy="2729688"/>
            <a:chOff x="6207786" y="2848400"/>
            <a:chExt cx="2579443" cy="272968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7786" y="2848400"/>
              <a:ext cx="2579443" cy="189027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229191" y="5054868"/>
              <a:ext cx="245760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l-PL" sz="2800"/>
                <a:t>GPS receiver </a:t>
              </a:r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68296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smtClean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Capacitor </a:t>
            </a:r>
            <a:r>
              <a:rPr lang="en-US" sz="440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Sensor</a:t>
            </a:r>
            <a:r>
              <a:rPr lang="en-US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72067" y="2146090"/>
            <a:ext cx="7408333" cy="3980073"/>
          </a:xfrm>
        </p:spPr>
        <p:txBody>
          <a:bodyPr/>
          <a:lstStyle/>
          <a:p>
            <a:r>
              <a:rPr lang="en-US"/>
              <a:t>Human</a:t>
            </a:r>
            <a:r>
              <a:rPr lang="en-US" baseline="0"/>
              <a:t> body is a capacitor 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704620"/>
            <a:ext cx="44069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6425135"/>
            <a:ext cx="7408333" cy="3900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000" dirty="0">
                <a:hlinkClick r:id="rId3"/>
              </a:rPr>
              <a:t>http://www.youtube.com/watch?v=KZVgKu6v808</a:t>
            </a:r>
            <a:r>
              <a:rPr lang="pl-PL" sz="2000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Accelerometer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270" y="2559357"/>
            <a:ext cx="2363784" cy="1855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54" y="2559357"/>
            <a:ext cx="60071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GPS – Global Positioning System</a:t>
            </a:r>
          </a:p>
        </p:txBody>
      </p:sp>
      <p:pic>
        <p:nvPicPr>
          <p:cNvPr id="4" name="Picture 3" descr="ConstellationGP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6" y="2596944"/>
            <a:ext cx="5141894" cy="411351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09255" y="2675467"/>
            <a:ext cx="4309774" cy="3873968"/>
          </a:xfrm>
        </p:spPr>
        <p:txBody>
          <a:bodyPr>
            <a:normAutofit/>
          </a:bodyPr>
          <a:lstStyle/>
          <a:p>
            <a:r>
              <a:rPr lang="en-US" sz="2800"/>
              <a:t>It first used in US </a:t>
            </a:r>
            <a:r>
              <a:rPr lang="en-US" sz="2800" smtClean="0"/>
              <a:t>Army for navigation </a:t>
            </a:r>
            <a:endParaRPr lang="en-US" sz="2800"/>
          </a:p>
          <a:p>
            <a:pPr lvl="1"/>
            <a:r>
              <a:rPr lang="en-US" sz="2400"/>
              <a:t>Now it is free for civiliants </a:t>
            </a:r>
          </a:p>
          <a:p>
            <a:pPr lvl="1"/>
            <a:endParaRPr lang="en-US" sz="2400"/>
          </a:p>
          <a:p>
            <a:r>
              <a:rPr lang="en-US" sz="2800" smtClean="0"/>
              <a:t>Triangulation </a:t>
            </a:r>
            <a:r>
              <a:rPr lang="en-US" sz="2800"/>
              <a:t>algorithm </a:t>
            </a:r>
          </a:p>
          <a:p>
            <a:pPr lvl="1"/>
            <a:r>
              <a:rPr lang="en-US" sz="2400"/>
              <a:t>Visible satelite (at least 3)  </a:t>
            </a:r>
            <a:endParaRPr lang="en-US" sz="2400" smtClean="0"/>
          </a:p>
          <a:p>
            <a:pPr lvl="1"/>
            <a:endParaRPr lang="en-US" sz="2400" smtClean="0"/>
          </a:p>
          <a:p>
            <a:r>
              <a:rPr lang="en-US" sz="2600" smtClean="0"/>
              <a:t>It is pervasive / outdoor </a:t>
            </a:r>
            <a:endParaRPr lang="en-US" sz="2600"/>
          </a:p>
          <a:p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22631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Assisted GPS (A-GPS) </a:t>
            </a:r>
            <a:br>
              <a:rPr lang="en-US"/>
            </a:br>
            <a:r>
              <a:rPr lang="en-US" sz="3100" i="1"/>
              <a:t>(on smartphones)</a:t>
            </a:r>
            <a:endParaRPr lang="en-US" i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93" y="2568407"/>
            <a:ext cx="5679427" cy="425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9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8" y="2675466"/>
            <a:ext cx="7408332" cy="559053"/>
          </a:xfrm>
        </p:spPr>
        <p:txBody>
          <a:bodyPr>
            <a:normAutofit/>
          </a:bodyPr>
          <a:lstStyle/>
          <a:p>
            <a:r>
              <a:rPr lang="en-US" sz="2800"/>
              <a:t>Location based Services </a:t>
            </a:r>
          </a:p>
          <a:p>
            <a:endParaRPr lang="en-US" sz="2800"/>
          </a:p>
          <a:p>
            <a:endParaRPr lang="en-US" sz="28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 related applications</a:t>
            </a:r>
          </a:p>
        </p:txBody>
      </p:sp>
      <p:sp>
        <p:nvSpPr>
          <p:cNvPr id="4" name="AutoShape 2" descr="data:image/jpeg;base64,/9j/4AAQSkZJRgABAQAAAQABAAD/2wCEAAkGBhQSERUTExQVFRUWFxsWFxgXGRgYGRccGBkXGBwYIBgcGyYfGhsnHBcYHy8gJicpLCwsGB4xNTAqNSYrLCkBCQoKDgwOGg8PGiwkHyQsLCwsLCwsLCw0LCwpLCwsLCwsKSwsLCwsLCwsLCwsLCwsLCwsLCwsLCwsLCw0KSwsLP/AABEIAMYA/wMBIgACEQEDEQH/xAAbAAACAwEBAQAAAAAAAAAAAAAFBgADBAIBB//EAEgQAAIBAgQCCAIIAwUGBgMBAAECEQADBBIhMQVBBhMiUWFxgZEyoSNCUrHB0eHwB2JyFEOCkqIVM5Oys/EWRFNjc9KDtMI0/8QAGgEAAgMBAQAAAAAAAAAAAAAAAgMAAQQFBv/EADIRAAEEAAQCCQQCAwEBAAAAAAEAAgMRBBIhMUFRBRMiYXGR0eHwgaGxwTJCFCNSkgb/2gAMAwEAAhEDEQA/APrVSpUrauepUqVKiilSpUqKKVKlSoopUqVKiilSpUqKKVKlSoopUqVTexQXelvkawW4og0nZW1y9wDc0GxfHI/IUHxfGidZ+egHnXKn6TaNGJ7Yf+kyYniqrtE0Bx/SEc2gczsB68qXbnFnuaW9vtmSD/Suhbz0Hia08P6MlnR74ZwW0D6yRrOTRVHpNYv9s7qca/P199e5OFDZV3ukgPwS/wDQCwP+L4fnWS7xa6393H9bgfJQ3305Yzh9hV7YUew9NKDuuDbQMVPgG196j8CGnSvqT+qV2l84i6edoeEO34ivGvXftWz/AIGHyz068I4HZC5wBcnbMZUD21Mz5V5jsIZGTCWnEazcVCD3DsGfPSiZgHEWco+gKpJX9ovcwjDzZf8A+TFeNjWHxW2HioV/uM/Kna90ew7xmtRPMHKfdSDFKfTPhv8AYL1soxexcWQH1dIiQG3bQg6zzqP6PO4APmP3SrVZkxqsYUjy+t6ggH5V2z1tudF7lwA5FcRK6g77Ecx8jVR6J4pfhgj7LuPk+/oZ9KzjBF2wIPf6+ymqxs00e6KcMzuLpACptpu34x+VU8F6OG6xW63VsurW/rx3zsV/mEinjD20tqEQQAIER+/U1tw2Ccx1yDbgqVzaV896QY7rL7mdB2R6frNPWKxOVGbuBNfM3Jkn9mmdIO7IbzRL67UqVK7awKVKlSoopUqVKiilSpVNzFovxOq+bAfeaiiuqVTaxSN8Lq39LA/cauqKKVKhrPexYWlSTMZuUbWOctFUX8WqjWhmI4tQXE8SJ5+01yMR0lWjFobCBui+M47yH7/fpQfEcSJO5/f3VjZmdgFBLHl3fpRPDcBA7V0+kwPf/tXNa2fFG+Cd4ILfvyC3JRJO8DvNXYPos9+Gv9hN1tbnwL8s38useJ2uxXGLPWwozJaPZCxla4I7RPMJsN+1J+qDWfFdJLzaAhB3Lv771tbHBhP5m3fj3QbpgGFw+H1OUHvOrfnQ7G8fzsMgIChmDHb4SNvWl03CTJJJPM/nWyzcARsyqQTlLEgASpg7Toe6Z1FXHi+sdkYKCIC1s/s63Tmu31numfloBXf/AIctEyLy+h/WgFq9MTzE7eNXqvd91C/pEMOV8YSX4cg04m02/wBvs4OwgvXVVC2QMcxliGb6qnkDqe6r8LxbD3f91fs3PBbiT7MQaGXsXZt8OzXkFxQ0BSQskl51IOyhm0BMKYBpfYcIuWTccNaKlVKsjs3bBZCCmjAoC4Ins611YXNewOAq0eoFJ8voVALKQDpOhEnYaE0A6f4e07YIXzltkPJnL9QEdrlJisfRfhltesuWLyXLMoqqrHOpzE9tCJU9kwTvJ5VP4mLL8PXvcD/kphFFWDaotYjFooIZ4IEE6giNOUDSu04/iFiYb0/IitGG6RXAo0UgADY7ec1aekSnS5ZQjwg/fWLr8NdZyD4pBEl6LLiOkDXAM9rtKZV0bK6HvUwY8RsdiCKuwHTeIS8jB98wjK4HMDke8ctxptYuPwzzNsjxEj5Ams+J4bhbq6OyHcHQ5SNjqJ9OYkc60MkjIoSiu+tFWaQcEat9I7NxSrNEiIYH79qxno/h31tuf8wP368jQvC8IW5bzBwHEq6wdGXeDPw7EHuIqJwS98S5W9SKqSCR24a4eKnX0acKX0epUqVvSVKlSsON4gVYW7YD3SJCzCqNs7n6qztzYiBzIiivxeNS0uZ2gTA3JY/ZCjVm8ACayC7fu/CosJ9pxmuHytg5U/xEnvUVbg+GBW6xz1l0iC5EQD9VF2RfAb8yx1rZUsBWh/8AsNG/3rXL3/yOcv8AkXKn+mrbXCLC/DZtDytoPwrRcvqu5rHe4p3CPP8Ac1mkxjI9CUxsTirL/CbDfHZtHzRPyrFd4fbQTad7P9DnL/w2zW/lXN7FHmZPl+FYL+OPL8/urny9IP4aLQ2EDdTGcav29DF0faQZX9UJg/4SD3LWIcWW4MysT+B5gg6g+B1FcOx7/wA/0oXi8LJzqSj/AGu8dzD6w89RyIrjyYjrj29O/wBR6eRTdtltu3/E+tZb1z9Ky2sdJKsMrjWNwR9oGNV+YO/KrTc/ZrK6NzTRQ2jvRS3mdmIOke9Zem/ECCyz2VTNl5E6kfhRbolaiySI7TH1jT86WemrTdcaaG2P9Sz99d0NyYdreZH3Q8FhwuGCKF7hqe87kn119asK/fRbgnD7d4lWZg28aQfKi9jo7aBIIJjvJj5RWFuElnPWWNVYCVhZq5bJy9gDMWCjYSToBMGNTr3j3Ddb4TaX4UXzIn5mlzGXCMWq8wwYTIBKOTln4QIGYk7BT31qgwJieHE2jbpqsGA4XcV7tgks1tkhSwJ7SBtTABiSJ005UasdFHOrFV8Jk/lUwuJz403BITEorpMjW0MhEAkEwVOvImme4ulan4KJ7szgqJJ3S30hz2OEYzKxV0tyrKSCD1kgg7g18JXpXiiOsc27oByzdt23bbbPlz7fzV966ZWieF48f+0B/qH51834P0ALcLv3TA3yk7fU18PhifGtNCNoA4KNFlO38O8j8KXEC1btvdvHrOrDAHIzqvxMSOZiYknvrr+JB+mwHhcH3Cuf4dJl4JZHdfuf9R68/io0HCN9m4v3fpTQhQy25yjyH3Cuq9tpp4wOfhUK+teLkNvPirXgNeCBXuaP+9edbUBKpUarekSA6k6Tuka+qt/prcmKuL8Lkd+oj8qw4pu3aj7Tf9N5/Cr1xA8PatZnkaGlpO37P6oISAV9VqV5NUYrHJbQu7Qqgkny8OflXsHSNbuVkDSdlVxHGlMqIA115CA7CIl2jZFkT3kgDUiu8DgRaU65mY5ndozO22Y/cANAAANqF4PFkFrrj6W5uN+rUTltekkk82ZjtEVYviU8/wAT+VYMR0gyPst1T2wc0ZvcQVec/v50OxHFydP37UEu4478/H8+fkKy3MX3n9+n51xJsdJJxT2ta3ZFHx08/T97VScTIihlzEePue/9K5F6Pn+4rEXk6lFaJ3sXoRqTp+/xqh72kjXTfTy5VjXF6R9/7/c1xdxE/v8Af7NEXkqWujf/AHoKqe5oABESIHfmNZOI3SqdnvEkaaT7xVWFvhyoXeTKgzz00jeT3zWiHDGSJzgUNrXa4eb7BBKkGQw3Tx8e6OdMnDuE2WDK1sC4mjrmY+IdSTJVtwfMHUGtPCOGrYQsxGaJJ5COXkKVOkXGWdw9qZQRA0zqTqp89CO4jxNdaFjIIg2Tc/b25oU+4VVRQq9lRsBt3718/wCkB6170H4iQvmNj7isq8UZllWBBEjU935VnbiKgdufTnNZsRM6QBrW1RV1a24XGyFdTBPaEbjn6R3U6cC42t5crRnG47x9oflypAQZDH1LkshG07ss/wCoebDlWmxiCrBgSCDIPdSo5jh37dk6184jZUvpVyyI00oTxTg4vgBiyxMld2BG3gK44b0iS4k3GVGGhBOh8QK9xHSG0NmzH+UGPnpXX61hGa9EQKq4X0YW2VfrGZkJIEkLquSMsnl5b0wqdKVH6TjZUJ8SQPumuG6T3CNFVfdj70p2Mhbu5RG+JcJt35VlUgjKQ2YSCRIlSJGg0OmlC8Lh7K2zh1vNaVwxFrMXBUFgWGZSBORiFmSBIFccH4nce5lJzTrqcseIiJ1gQQd55VfjrOa52VuB7ZDkHLkYyzKxOUNAJOi7jTxpkMzZm5mqLzh+D/s9gYZD2FdrnaDZ9czRAEbnw0oV/F0fQ22+y6n5NTE15iMgfcZfiO+xMPHss0rdP7pu4C03Mso+cfjT1S02uBXioItnUA6lfzrHxsNhlBuiMxgAEEmPLYbe9fQbGHyqF7gB7aV83/iJxNbrW1UEZC4MiJ+Hb2rLB0VBJMGuvVIxEhjjLgg7cfB+off9Ki8dUGch96ZOgfR/D37DPcS27hypzlhpAI2YDn3UX490ZwdrD3Lht2VyKT2C8k8gBmEkkgAeNdJ/R+Ba/J1Z5bn1WJhxD2hweNe5JOC4gL15VCkEK0AcyYjb+UN70XGBf/02PofypX6OXerxFtyJIfMRPgdJ/e1fSl6W2+dth5EfpWDpTo/DQSNa12UVt9StGFldI05uBRTEcbHpv3Dl+dAeIY43bqpuqQ7dxYn6NfQgv/hXvrDfx2hJMACSe4R8v0rFgrpCZj8bnOe8TED0XKPSuAMQ9wLz9PE+g18aW6wNEcfGjUTtB07jP5GsVzGd+vd4e9Y8EGe4yj4pIE9wC6TMbz70Xw/RwsSDcUEAEgdoieZ9jU/xJHVlHBWShhxHpPqf1qo3qZz0ctKJdiddycorjqcIoPaQ+ZJp46PeP5EBAlk3tda86ymXrMGBr1fopP4V71uCOwUf4W/Ki/wh/wBBRLWc1zm86aIwh1i3p4H8qvwuAwp1VLbEHvn5E0QwFnRwUSiLLOpgaASTy5Uf6P4dQ47InISNtO3Ex6xNEeOWwLJA0Gg0jvHKsXAz2kGmzjQHbN7fr611MPAIWkBUuelmKYKEB+LU+I0gUpPYcgBQSZ/e/ft6009LLZzIxmIj2P60Bw1qXQMdFOmsDU7EgTlPMfpGCUgz0/ZXxQvh3DnTEL1wy5mLqNwO8Mvmwbu1PdTNjLFu+684MFjooAJ7OkAajxNVcV4ZcRc827hTtghgsgA5hBBYkrmAIbczVWLsqMvaRidXCM+QmCAcsyxgidYMCa3vc0MDuG3l7ftMAHFYr/CbfVlkzZMxtjzUlsynkJJiNjWXD3ypC3Pi+q2wf8m8PbwK38Q93KqrCroqKugHkKstdG7t0QyQp+1+X6VynkzOIAJH47x89lu1Oixg16p7qNr0NuWwDnN1eaiFuD+lm7L+TQfE0SwHDsKxyiS4GqXCyuPO2YMeIEVB0ZKdQdFSVY0r0Lp+lOhsYe2yqUQFpyyByEnXlWvr7aiM1tfUCiHRfNytKnRwjOQUzExB2iDqfHQ7az3GmO0YvOMzjsg5SOyN9Rt7Ryq9sfYOjXE3n4hII1HOvFtvLMpzIw0UwRv8Xr5V0cPAIW5QbUVVlPiWLfxk5BoCJBG2Xtd+m9JnSfXB2knU4hV/1gU54cHtDq4kkwhgEE76czrJyjXnSRxm6Ln9ltyO1igTrEBXzEz5AmtIUX0u40fOvknTi0VvGftMfDWDpX1L+32yCxdIGpOZYHz0pM6c4N8YEbCo13q80sBCkGPhY/Ht9WR41qwoBmY87D0pZcU0uiLQgPRDHqi3Q5gdkjmTMiANydtBqa2cfLGy1y4I5W007M/WblnjSNlGmpJNBML0dxlts62buYaSF28u6r8TwzH3Ble3eYbwVNdt2TNYcPNchuZrao+SFcOP0qedMpasfCuiOKL5zZYBddRBPgAdTRO7ZZDDAjwIINeS/wDoXB0zS3Wh+yuhgGOaw2K1XNzhNy4qrBC3XCZjsQZZtNz2FamzC9HbVrtOc57zoB6fmaHdKONGxes5QGIR2g7AkqgPt1g9a14bieZVaQcwzCRtP7iqZhY42hu5389P0uiN0BGNFm7eYZSq3Gygjx5NG2xPgKt4JxubrXLjwGIkiFAAEQRM8hEeNDHvzi2VgCpu3CwOgMiQfLnWvhNkA3WyZXFxckchGoGYcwSdRyFFrYpPoUbTTxXhqXrcpv8AGp1IaRz/AApNvBlOogD5xEx5SKZ8DxZxbaYhDEnXz25Uu4i+4vlSCS5aJggA3EOmxAyid+QFJmw7ZDaUWqnrZ8KkxtVVzXLy17u79KtCRry864r+yaS1YDpFdWnYGQdR56VUvKK7tr40rMRsrR+5j+sw3aMtmAO32hFe8Lu/SW+6WBnQ65jty5D1oOl4Zcv2iPlJojw0nsNP95zO/aUSe/Qn3r0uEkMkQcVExcW4aLtsrpO4PiPLlSs3Ra93L/mH5U2Y3FdWhfuGg7zsB7kVXhrYtIz3H7R7VxiYE7QJ5DYDwqpYGSO1TMttsoBb6HuRLuq+Ak/gBV/AejVoKVYF2tu1vUmIUyhjQaoUPPepjumaLItgtHMkhf37Uo3+lrtduQxAcK0ICJIBQ6z3KtAwQMBa0Wd/L4UvRfQMXj7NgR2VP2VAn2H41hbpISC1sKZMBdcywDqdNeWg2kUk2sQ10kKDsWOvIROnfB76K8PxhBS0pEBmuBtJC89SR5d23MVGSOdfDknMZmFoniOkuIjQgDwUk/ORQzGYp7ul0lo1AMaeI+yfajtq4CssxI3+DbnO+utetcHMmSIkqO6e+Y2pTo5D/co+qb3+SSsRhbhaULsANATnAmZ+I5jtyNXX7N5CV+iaP6l/+1FLLhmunWFIVAdCYkTp/UdKt49hVQ2yJBZczDSNT2TtuQD8qGcOEVnWufy/ulPjDTog2HuXCyr1c5iF7LLzPeSK+gPxV7dvTDuAqwO3Z000+v5Uq9GcPmxK84BbyjT7zTF0pxeWwRzYgfifkKZhHNbE5+Uff1S0s3elmKBKwklYl27QB0+qvhNC3S47BiyrlGVQi/CNzBYnU8zFdG2JJ79TvXTNArA7GPrKPX82qVX9lXSQXPexLR5A6D0Apx4MFW3bZnuqXUtmzwghojU6bqNuYpW4Uq3XKFshy5g0ZoKkEmB4U84e0gAUo5NpiBA0+NXHPXZDWqIPoOcfZNjG6uGMt6Drm11+JNNJ100qxryDe+ef1k5TPLwPtQ9LOHDAC3clDA0OnM6zGz+zVktXcGz9UvWZlmV7U6qFJ15wfmT31ozd5TKPykaN9B/f/wCpORj7PfpVmFvpcBRyrspYEGCRDEAkcjEUDXHYNTn7e4aSG5NIP+afczNVcJE3GvroLlx8pkgxqYiCBqAZA1o2nXXZU5prVAemF7Ni2g6IiJ6ku5/5hXHBMSchUTIdQpkEdvs5YPcdTyEUGFws1wsZYsJMyT2E51s4GqC9F1gLZDGYkAgRsQddxShKHSk9w/ASBVpjx/C1bLels6Kcpy5c0ggAljHP0msOFyns52GcpLMxntBNcusmTzPpWhuk1pU7Nsu0AFn2mB++VL+K43cRfiBGgVdeSqs+Gi/vam9a3NQ3ThR3KN4q3mKdY5RZIyqIaQG7WVdQAdpOs8q24nGWUtFELMcpAiVXaNYgn1mrMF0MNy2uIxN1w90BilswAIESdWZoiYjnWnFcGs2wPoL10nkmpHmWcAe9W8SEdmlRIrRLd7E53a7EZjsJ00A/DWs92SeXl3U8YfgOHZQOodJEnWCpPLeCfcUp8Q4a9q6ybgHRiQJB1B1O8cq5c+FlDs298kpx4lZkuER++dWFzvXdnhhfaW/pBI99q22ujTPuMoH2m/AVbOjZXmyK8UkzNCxYcnWY0U798QNfWiuEnIYJ3aO0OQU+u280Pu4fqi4zZoIB7vtHTnyrfw8iJMfG0xuZAHMaaV14YepZkTGm9UQ49xBl6oKudXZWA2MghgPIyPY1l43h7t58sEqoiFU5Z5nxPnRjhSK9tM2pttpPkQD7H5VL/FrdlyjBtSGHdB/UGplaCTJsnSvuINaKItIeO4QygqZBI59n2/WhHDsEHxK27mhKsoB0lgVKqTynXXvivrR6rEIRow/etfPOknBzbuIvcWynwyMRr6fKmx4Zl2zkdPodlh6wtPaXXC7j2muWmgBVZlJO3JhpMgiZUTBHhWrF4ZShdYDtbDN5FjmC9xOnnr31MBxS5cttBXrbaiJUF5lVOUxrmXfx151xh+IW7jjKCtwmYYyCcwYoO7mQPMVjIA2W6N+VEuEXOwWzfRgxp3aCTOkAnL99GOoJ2uAx/KNOX78KzWrCf2fsjfMZ2UEsSJYwqjwofxTpQUustm4LwOoWAcvgSRAHcZ15TRP0ANpjpTdhEMNwycQMzKwZSNBGsLJnwVm9qAdIuO27mIYg6TlAGpgCBCjtfKqMVxu8Qc+RZUiLa9WIO8usM3loO8UMtsLZ0URHIczzNZ5nxuZlu/D1SXPLjaa+id1pd1s3G+qPgQd/12B5jkar6WcQutcVeqVcoOnWTv5J3D50e4DZyWF137RHnr68qT+I8Q6267fVzGPGNB8gKKUiLDhgb+UKxk3B9RfRz+KVlxeNYCOrYeRVvuM/KiFu8JjSfQfLaawXrw6waT2hpvOu29c6GnPotH39UJC3cJ4ggtG3mVbjtEsCGIKsDoQNBptO9FeodRC3lHeM7qJ8yNeVc4vg7MG+jEGJGWcoJVnGkiSAIEmI31obiOCOQFsvBMdhj2VB1iGiBvqCNBXSkY11BpIr5w9E0igtrrr/AL61rvNwjcROo7orVwdVDNnC3IuaEEEdoWh8UHbU0o3cHcSBcVkJ2P1W/pbmfDem/oxwpksiXtDOQ5DOJ22gc5C+xqoonMdqbQg2iSWbRBIQA5JgBeSoY2iDmir+lL9VbU29IfTKQI0IOm3hVT3ltI5zW2OUgAEtMhFjQaaqPnQjpHxbrnGX4AOcjXnRzPDWG9yiJ5JUT4rg/mH/ACpVqfvxqu1aJuOAJ0U6f4hv6CjGE4BdubLp5bfh86ymCR9ZRwH4SC4DdYLV7LyOteXeHLdtXnZsvVJmUaakkCD7e5prw/QvTtkff+MUG6fcMS1YGUaggzz1kctuXyrTDgnMdncqbICaX0jFsFW1yGQfgB9/zqp7gUdolf6gVHuRFdYtcwsD+gD/AIiV8/xHRvhlkG5exS3ACFIDNecE5gJCaj4TuANK2gDimm043OkeGT4sRa8g6sfZSa9xwsq5e5lDREtE+XzpVwWC4feZEw9vFsOsCs1rDsEgECWZ9k11Op3pyvcIsvdNx1DNtDTGmm21XeXVqBwLhRQp+kCnSzba5HcNPesuKXEupZ4tIASYM6DlCyZ9qaEQAQAAOQECKXOkXFCD1QHIOWnSJn02+VA4PdufLRQRtCAG2baw/aEDtrAKydoOjR7+Na8FjUFvQySWgKO/TUkafhQSxxBjdgfCxkg7baajYx3UVF/IMwXdtjAPMHTWRodY7qarRzguJZruilVI1mNTrAjkd9ddqI8Z4X1qzqGX4T3+HlSxwjiHWEknKQZ0gQNJ8d4201p2wV8XEnnsddARuP330D2BwylEEmcPxr2LkwdNGXn5UX4xaXEmxlO5cg90Wm/EiifEeDJd8DyI3/UUrv1mGxVuRIVLh30Mm2vpzrNhS/CPIdq3XXlolyMzBBOJ4N7TZ1kOhgiPiHd4/iPIUP4hdtkq9omSJIOuU909+/hEc6+g4/CW8WodDlcd++nI/geVLeK6LXHcWwii4wLFp+BQYLdkxJOg03k8jWp0Im7UZGvy0hjyzsu+iAPi7uIaC7FQTLHUL4KNs3yHyrbh8KLYgafjPOdyfGj+G6OG3FtVUdwgkeclvnRi30d0AL/5UQfOCTWSbByv7IcAPz4oxMDwKTuqz6RPgAT91ef7LYf3b9+oP5U4twm3bUl3uFRr8R+4VhHUbi07D+Yx90ms5wMcIuSSkQkc7+IQu1xDEKIDEabSBQ1sE3Ic+WuvvTUL9rYWF9Z/AVwq2TvaT0LChIw7jRlKu5OX3Sq3D3BjKxJ5BGY+1abXCLlv6R8O0DQG5CLrPKZmJj86dLODtJbuXAXFvqusaDmIFshzAPkRFCsP/EXh4QJmvEAR2rUz59qOdaBg2tOpJRtN6rJwnjN65mFpAYJDKzMIZQmbRrc7OnuKz4nA4szlVVk6KrCNezGqry0olhOmfDkGW0zICZhbL7nnAO9FOHYi3ezXbVxmVXCMrKyZTCtoG8Pvp3UBvNMEl7IHw28t8dTiJbIqggEHKr20KmQSHBgmdax8Qt27F3IWudSRIuMs5Dr2SdMy/wAx1GkzuMdrDOb7lJkWsKDBj/y1sxv50TAxAEFlg7hjbM+n51kkJLy0tsfOKmZvFWdH7S3TiFzSOrgbAak9/OQKox3CRZtK966FzQAEUudRO2lZcIGsvk+jXOCFKk6gam2cp1jcc4nXs1vBvMAFUx/Lb09zH30b8OaaAwnkh6yPmiF25hcPiLZBVptup+sZBR18NhcrcePMw+isO3cWGUfOpj+FWrKC6iAG0y3DzJVTD6nU/Rl6NGJia6BdIWgk1wSxGAgPV4q4NXS2O5RmPvSx084f1dgy7Pmy6sZ1DDYchrX0C5dQfEQPMgfjSR/E26ptWwpBzMBoZ5jx8KWAL1OqYGgbJ5bbDeaf9RKBX8X1bOLdq1b7UkpbQE6kyTEk6k+tHLrdnDf1p/1bdLeJxAUu0gwW58xOlMYQN1CtuCu3rptu7kLKkZmOskGAK2Yq8QxjmaX+G8QC9T1hCnMiwTzzBYHf7c6P31OY+Zqi61AKWTF8TyjVoABPdoNaWMRxDMfpjAc6HWQBEAaeXgZo3xDhuftrOaIjWCN4nT38KB2uCdcSWzwBly7Ry1J5zJP7FQKypcsqGRgRGpBXZtI07iCRI5+uutEm2gY5RmzA7fbkhjGuwjnVV/DdURbaCjiY10MgCOYO2tbVwoCr2SW0HbbMxJUn4Rp941q+CpY8NgAtzNbzMROmkEmfrMPHuoxwrElbodyI+HsktHIFjMQNt9Jry9aCISSzlRMAxHko0HfWHh2LBYo8adpZlZSSSsgTuYiPaqtSk8rr/wB6GW7YfE3iRoqW7Xqc1xvlcT2qjh3FMvYuMNTCk76gd/LlPhWngQm0bh3us130c9gf8MIPSjbsSos2O4CNWtnJHnl8/wCWhnCcTiEU3Wtm51sMCd8gHYWQPsmdRuzd9HuOybDqNDcy2h/+V1tk+zn2ogtsBdP34UoQhjSWGieXoqIB3QF+kS7MjL6j9PurlOPWf5vPf8aPgbn76E9IcUbVh2T44hYGxJAnyE1WaUDceXuh6ppVb8TsMDmzAERqra/KglzB4fZbrZe6G/MA0Y6HcQa5hwLk51JHa5gHsn2IHpRVcWhu9UT28uaPCY8t6hzu3ry91XVBKT28KP8A1CfIViZbU/3hXuzR86+gFQOX79q8OFVt0U+gP4UDmyHiP/KrqmoJ0fx1krcDdi1btQxZpAXYkk8oBq9OEcPLiLtkuYMZreu7CV279xW/qLK9Z1gVbZtkXD8IiQNSPPehDcA4K8SuGMSR9KR8UA/X2IERtv30TS7+51R6NFLRiujmBygG7aXNIQzaGoEmDzIBB9RXXB+CWsPhPobovK75+sGUg6QIKyIAEbmvcN0X4WLYtotnq82fKLxgn6PcdZ2tbVswZEqDvW61wuxh8MbeHChBLQGza5QsySTsopmY1SgDbtImAuW0v3ust55TCxtpGFtT94omMfaA7OGB8/8Asa09FF+nxfgmE/8A1U/KmW242kEjUidRO2lLHWf1dQ8EJY0myEnYh711SLVhUYEMhCHRl1Uz56HwJHOtWCbFX0W4DkDCdcojw0kyDpTWx9aH8I0a+n2bxI8rird/5nerEb3NIc88+XzgiygJWxvSt3BAUAHQzroRHltQOxxS6yBWuMcnYOvIAZSfNcp9a8B57CstzsuGnRoVuXPsn3JH+Id1cAYmSW2E77ePzTxpWVpiTvr+/GhvGllrC69q8vy0/GiYGn/ah2Ot/S4Y/wDvD5kfkaHCvJmbZ4q19VxTlbdhgASrBoJAnK9tiJOkwDSbwnoQUdnOLufG13KGCqO1n1BBBA0kzHfTVcxJ6xUAkKgLCJ0YHl5xWTiYa4gQQATrAVwpDIwlEglTlg89tK9CRatYn6MWbt1rzlrlxStw3C4iCMyurAkEdncRsa3YPjFp2KAmeRJ+KOcnUnz1rrDXkSyzWpcKIlVVdQSx0Obs5nYxGgnXSlMHn4zWLEYjqC2huonW5Znl6/sViupAbTWJAAGtauj+O61O18S6HxB2PnpFEbmDVq2scHtDhxUtfP8AH4h7hDkZQOzrAIJOxPI6f96YEtgFAYIVtVXkAhEz3a+tbcTwA5syFZMhgwlWH4EbzWzDcFQLDdrTbZf8o0o1F0MAjqCNQQCD3jlBrHd4Etts3WZE3Kkga94Y/Dp3UaQZQIGw07h4VVew6OVLKGI2kAxPn5VD3KxV6oHjMVYZBZtOme8wtyDrBnO084TN6x30wiANAANh4eFCrdhcQ73GANtZtWwdjB+kcebAKD3W5G9YsPxZ0xC4dw2UyFL/ABHTsidZggiec61T35KafhTWRCS8nBEuNuFS2TAAv2iZ0Hxj8YrNiOlVhdA+b+kT89BS/wDxCuuQo1yqBcjvKMCZ9B86C4a2GIEnXu0nwnyrPNiC2mtHGvwkcUf4h/EAIwVVmBLB9GM6CIJ89eRodxbpf19uMhhSCYB01Ijfv8OVKF1s7DKG6w6CY8IgAd1MnA+FP1N2GCAXFBBXtRpznu8KBznkap7Gjit+D6Z9Uqr1ZEKBOhOhY7SO/vrNhcXdfFf2kSJJaJEZRNuNDr5V5e4QTiFAcDsE/Dz2mCe41rv2xaW1ADItkqwBjmNNBpJJqmvJROaAjP8A4lujUJbPqR8prNd6X3RqbdsCNxJHyOlLhwwGpGWdQATpOwnn+lUYlGA7LGCQIOu9bn4V4ZnD/MBckYsGTJl8tU2NxpsRhsZmRRlsaROssO/yqvhvRa11I+jts/1yfEiV0OnKh/DiRhMfoSRhxoAZ+LuoR0V6a3ULdZbZbR1+AguYjMdQSIjX8qwQyEgOf5/VaXszHVNGN6KYdxJt9WYiVaIgQNCSOVZeguFyNixr8Cwe8S0Gsd7+IAJJS3M6RsRPMuTI8vCtnQPGtdbFs0D6NYVdlGZjHuaY6SNzgG7/AJQNjp1rJ/tm7YxWICZQpXD5id+zhUOmh5T715heLNbuG5nzPrPanQZxzXWMr6+FaLPB0xGMxVsuUbLZiI1BwttTE9340RPQPc9cef1Rz6wnn/7nyplvvsrQKXeC6TuHCOFdoljMBO5NBr699auH9IEGIvdaDazC3ExEhDOvlFDL+AtWrxZ8Qp1JK5NQSZ3BOw09KC47Fi7eu3F+AtlT+lFFv71Y+tUZ8jHOPD1VGlSWG1etaDAg7EQQfGvJHvr3/vauo7q8qdFFnw1w6oxll5n6y8m/A+PmK4x4+lw57r6VdfslhmBhl+E/eD3qefvyFYsdiMyo0EMl62WH2e1HtqIPOtkPalbIOevr4fv6KL6LYXNfudnNAt+Wz76HT0rdhrUM/ZC6jWdwANlk5YmPhG4odwu8Dcub6i3tBB0bf8K3YUgFoQ78yYOg1C6AcwRl5V6Mq1ixN0f2Ulm6z/4+yvxd32e8wOeomlSm7iN5UwxS8wzxoijKG7oHJR5DblNJw7/1ri9Im3NAVJj6IOetcDQFfuP6mm3z/fpQHofg4RrhEZ9B5CaP566WEaWwtBUXJoZxTj9uxoxJb7IifXurH0p471Q6tPjYan7I8PE0kvc9T3mgxGLEZyt3URrGdK7r/DCDkBBPuaEYjjd6ctu86swMkH4V5nz5Dx8jQ+9iSGVVguxhRMSfE8h41cnDbirmJUs2pkQNjoDJGUAaTHqZrPG6U/7CfDv9gq3TNwXpblVbdxRlACqV+qBoOzzG3602Ql1QwysAQwI5EbEdxr5z/s8wIZWOsqJ7JBiCY17xFd4DitzDsY9VMwfSjZiXNNS+aLVuq+g4vApeUrcEg/Kvn9/g1yxnT4haMSInIdUY+EaT3qw5U5cM4/bvQJhvsmJnwnerOIWDIuoMzIIZBH0tsmSndmHxL4yNmNbDGydtX4HvCpIF4KxDMDmGsgkeo7qsweFuEkW7khoLKzMMxBG53GmlMeN6L27yi7h2ADCR9k+m6+UaGl3G8Lu2G7QK9zDUe+1Zc0kJqUWFCTwK7ZXt3gXAkc0zNuJjWR3DatloM5CqCEjtMQATE9mIkDf3rDa4nDBjOYHWe0DpGxIM+tX3+OB4GwBYyNPi5R7a1rZJhrBBruSXPmLSNCrOJdjMRrCaVQ+MUQCYAAK6bggGfeaqxXE1dcpk6GYnWfExFDC2wGwgDntQdIYiOWPI0pOHhdGSTxTz/DrEzdvsfsJ56E91PZxC82Gumpj76+WdCeI9VfadQ9tgPErDAewPKng8YW7alA2eFOUMVif5oOmh2B8taVgyBEAtY1RrqUbkjegNZcdg0S25VEUkalVCk+cDWg3DeIK65idZG7K43IBDBRzBGoBkVpbEqQyg6gQRroDrt6b+da9OSJfOOLOVx2IZWZWHVCQY/wDL2qvHHb+3Wv7zWXirzisS2kdYFB/+O2iH5qapD1xsRI4SEAoF5isUQsjViYHiTt6c/IGu7KBQFGkCJ5mOfrWeyS7BzOUfAO+d3PnsPDzrRm56/KkyHKMnHc+nzn3KK13ly2wJJjuEkivSfnXAOm1ezrWGQ5jaJet+xWbFYXP4NETuCN4I5j7txFWl69moxxYQQotvBekhstGUC5lyEE6OBswPMjw9QK2Xuk14jKrBBt2Br/m3oJctBlgifA/geR8RVOW4pgHOO5tD6Pz9R61vM75RQdR5e/r5qrW67eLakknvJk13hLRuMqLuzAeUmsti4W2t3BG5CllH+JZA+VN3Ruxh7XbbEWDc7s6dnlzIJPjRYfAyPdZGnNS00YazlAURAEDflXGNxotozHQKCfaqLnH8ON71n0dCfYGaDdJ+JdZYfqkuuMp1CMqe75QfSa75Y4DQKwk9+Ii67MZLMSdI08PLYVmu40AsijMw37l78x5ff4VTwXh5ui4GOXsjRYn4h9YjT0jzpmt8KQfRKClvIS0mR2uyZ1IzkxrvPhNcwYaEklxs/PmigBOqX8GptMzlVuMRBzCYjkBPZFMvBOJ4cKxugK7bAy1oEbHcmfzoDibJRirb7nnv499Z3+XfWYTua/XwVAkaJkGIQXMouWpKyWQlRryMggH0G+vfWPitloUC2qoojMsNmPMyCYHIA8vOgimNpq6ziXQyrEHwP7midMHAtPFFmtdhoGmnOmLhXSxkgXBmHeNx+dCLfGgf95aRzzMZT7r+VWJh7F74GNt/s3D2T5ONvUUEeZhuN30VJsw+Iib2HIdWM3LQIknm6zAV+8GA3gdSRt3rd5MwIYHQjYgjdWUiVYcwRIr5yy3LD7shHcf3I8q1Lx+5mz7XIjOuhYDYOvwuOWokciK6TMax4yyaHn6qtk1Yro3Zf6gX+kkT7UOv9BE3V2HnDD8KzYbp4QPpbR8Wt9oHzX4l+Y8aIWunFphIBI7xlMfOrc2EizVc1d2hN3oRc+qykeo/A1Q3RC+OSe/6Uy2ulVk7mPMEn5TWjD9JcOxjPHmCPYkCk9TA7Y/dTRKVvo3fDAqsEEHNOgI105n2ou73FVsysjEAZ1nL2T4bAgQdjHOmJeKWTtcT/MorUrAjQzPdBp0ULWfxKKxVUlh8XbcOAQmbcBi2pBzEkxMydKqx3HrdkMVIa4QAFkctpI2WTJJ7zHdTJibaKM9wIAPrNED1PkKwDFK//wDnsh5+uVCWv8+WX/wBq0CNzhohtfOvhUlm72ZjpJYyT4SSfequqNzcEW+46F/Mcl8Nzz00P0i10atM2e+q3X5dnKif0qDv/MxY90bV3c6LYdv7uPIkfjWE4Qt1Bt3P07/xw5oaSCRpXiinW90LtTozjwBGnuKyP0KG63T6j9/dWM4KQK6StNT7qlSuVWloqXLiK8zVKlG0ISu1WYjmYpu4b0NRYe6c5OoA+H9alSurgomOJJCgTDbsqohVAA5ARtVptBtDr51KldcabIl1lC6DTygUvdKOL5LZQAk3NJ8OZ86lSlYhxDCQqSbgrqJMhhJElI/EEURxXFANFLtJOjBdDMjmdjryqVK5kTiWE8Rt5KwSg967Jk6knnXBbTXyqVKxd6ErjL7V51kajapUqBRe9ZtNdJUqVDooN0S4Vi+sIs3ZKnRSIJQnaJ5d49ap4jgjauMhMkGNNqlSmyC4w473Svgs6vVV2wrGSonvGjf5hrUqUgEtNtNKl5/ZSPhuOPOGH+oE/OulS5PxqfNPyapUq2zPO9eQ9FdL0rcic6/5D/8AevVRtzdfxy5U+4T86lSjE7xtXkPRVS0qsHNLEjZmZnYeRYmPStP+2r4/vX/zGpUqCaR27j5q14ekN8bXX+Rrqx0txE6XDtrIU/hUqVpZK/LdlUtadMMRoZQ+a/kav/8AG1znbU+RI/OvalG3ESc1R0X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 descr="C:\Users\Tuan Nguyen\Downloads\LocationBas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765" y="1826995"/>
            <a:ext cx="2185456" cy="16969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Tuan Nguyen\Downloads\navigato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766" y="3635635"/>
            <a:ext cx="2185456" cy="14543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dart.org/maps/gifmaps/cbdmap2012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765" y="5089957"/>
            <a:ext cx="2185457" cy="16688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872067" y="4083269"/>
            <a:ext cx="7408333" cy="559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Navigation Based Services </a:t>
            </a:r>
            <a:endParaRPr lang="en-US" sz="2800" smtClean="0"/>
          </a:p>
          <a:p>
            <a:endParaRPr lang="en-US" sz="280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872068" y="5644853"/>
            <a:ext cx="7560732" cy="559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Routing Services </a:t>
            </a:r>
          </a:p>
        </p:txBody>
      </p:sp>
    </p:spTree>
    <p:extLst>
      <p:ext uri="{BB962C8B-B14F-4D97-AF65-F5344CB8AC3E}">
        <p14:creationId xmlns:p14="http://schemas.microsoft.com/office/powerpoint/2010/main" val="38341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an Entertainment Device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85" y="3260993"/>
            <a:ext cx="3020623" cy="1812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800" y="2358022"/>
            <a:ext cx="2209800" cy="368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3260993"/>
            <a:ext cx="3454400" cy="2349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8248" y="630429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6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smartphones problems </a:t>
            </a:r>
          </a:p>
        </p:txBody>
      </p:sp>
      <p:pic>
        <p:nvPicPr>
          <p:cNvPr id="4" name="Picture 3" descr="Weeknes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971" y="2366568"/>
            <a:ext cx="3200400" cy="25400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79512" y="1591056"/>
            <a:ext cx="2678743" cy="2045512"/>
            <a:chOff x="228623" y="1891319"/>
            <a:chExt cx="2678743" cy="2045512"/>
          </a:xfrm>
        </p:grpSpPr>
        <p:sp>
          <p:nvSpPr>
            <p:cNvPr id="8" name="Rectangle 7"/>
            <p:cNvSpPr/>
            <p:nvPr/>
          </p:nvSpPr>
          <p:spPr>
            <a:xfrm>
              <a:off x="228623" y="3475166"/>
              <a:ext cx="26787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Difficult to interact</a:t>
              </a:r>
            </a:p>
          </p:txBody>
        </p:sp>
        <p:pic>
          <p:nvPicPr>
            <p:cNvPr id="11" name="Picture 10" descr="HCI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609" y="1891319"/>
              <a:ext cx="2177473" cy="1639411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57200" y="4417124"/>
            <a:ext cx="1842120" cy="1862947"/>
            <a:chOff x="579512" y="4340528"/>
            <a:chExt cx="1842120" cy="1862947"/>
          </a:xfrm>
        </p:grpSpPr>
        <p:pic>
          <p:nvPicPr>
            <p:cNvPr id="7" name="Picture 6" descr="LowBattery.jpe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9512" y="4340528"/>
              <a:ext cx="1842120" cy="173260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79512" y="5741810"/>
              <a:ext cx="18421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Battery life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400798" y="1466062"/>
            <a:ext cx="2518926" cy="2170506"/>
            <a:chOff x="6400799" y="1591056"/>
            <a:chExt cx="2518926" cy="2170506"/>
          </a:xfrm>
        </p:grpSpPr>
        <p:pic>
          <p:nvPicPr>
            <p:cNvPr id="10" name="Picture 9" descr="expensive.jpe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799" y="1591056"/>
              <a:ext cx="2518926" cy="1676231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400799" y="3299897"/>
              <a:ext cx="251892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Expensive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00799" y="4584240"/>
            <a:ext cx="2674996" cy="2063254"/>
            <a:chOff x="6400798" y="4734537"/>
            <a:chExt cx="2674996" cy="2063254"/>
          </a:xfrm>
        </p:grpSpPr>
        <p:pic>
          <p:nvPicPr>
            <p:cNvPr id="9" name="Picture 8" descr="social.jpe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799" y="4734537"/>
              <a:ext cx="2674995" cy="1625431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6400798" y="6336126"/>
              <a:ext cx="267499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Social issues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504887" y="5143142"/>
            <a:ext cx="2025792" cy="1735184"/>
            <a:chOff x="3504887" y="5143142"/>
            <a:chExt cx="2025792" cy="1735184"/>
          </a:xfrm>
        </p:grpSpPr>
        <p:pic>
          <p:nvPicPr>
            <p:cNvPr id="20" name="Picture 19" descr="phonedriving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4887" y="5143142"/>
              <a:ext cx="2025792" cy="1350528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504887" y="6416661"/>
              <a:ext cx="202579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Distraction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308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6202043" cy="1252728"/>
          </a:xfrm>
        </p:spPr>
        <p:txBody>
          <a:bodyPr>
            <a:normAutofit/>
          </a:bodyPr>
          <a:lstStyle/>
          <a:p>
            <a:r>
              <a:rPr lang="en-US"/>
              <a:t>Difficult Interaction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41569" y="2063407"/>
            <a:ext cx="2779750" cy="2571609"/>
            <a:chOff x="341569" y="2063407"/>
            <a:chExt cx="2779750" cy="2571609"/>
          </a:xfrm>
        </p:grpSpPr>
        <p:pic>
          <p:nvPicPr>
            <p:cNvPr id="7" name="Picture 6" descr="watchPhone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569" y="2063407"/>
              <a:ext cx="2779750" cy="195621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41569" y="4173351"/>
              <a:ext cx="24321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/>
                <a:t>Small Screen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904102" y="2063407"/>
            <a:ext cx="4064853" cy="2571609"/>
            <a:chOff x="2904102" y="2063407"/>
            <a:chExt cx="4064853" cy="2571609"/>
          </a:xfrm>
        </p:grpSpPr>
        <p:pic>
          <p:nvPicPr>
            <p:cNvPr id="8" name="Picture 7" descr="AndroidAppsIcon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102" y="2063407"/>
              <a:ext cx="4064853" cy="206434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384626" y="4173351"/>
              <a:ext cx="24321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/>
                <a:t>Icon based ? </a:t>
              </a:r>
            </a:p>
          </p:txBody>
        </p:sp>
      </p:grpSp>
      <p:sp>
        <p:nvSpPr>
          <p:cNvPr id="14" name="Explosion 2 13"/>
          <p:cNvSpPr/>
          <p:nvPr/>
        </p:nvSpPr>
        <p:spPr>
          <a:xfrm>
            <a:off x="985831" y="4635016"/>
            <a:ext cx="7535759" cy="1921828"/>
          </a:xfrm>
          <a:prstGeom prst="irregularSeal2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Too complicated</a:t>
            </a:r>
          </a:p>
        </p:txBody>
      </p:sp>
      <p:pic>
        <p:nvPicPr>
          <p:cNvPr id="17" name="Picture 16" descr="HCI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243" y="338328"/>
            <a:ext cx="2177473" cy="163941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066669" y="2063407"/>
            <a:ext cx="2895003" cy="2586053"/>
            <a:chOff x="6066669" y="2063407"/>
            <a:chExt cx="2895003" cy="2586053"/>
          </a:xfrm>
        </p:grpSpPr>
        <p:sp>
          <p:nvSpPr>
            <p:cNvPr id="13" name="Rectangle 12"/>
            <p:cNvSpPr/>
            <p:nvPr/>
          </p:nvSpPr>
          <p:spPr>
            <a:xfrm>
              <a:off x="6254675" y="4187795"/>
              <a:ext cx="24321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/>
                <a:t>Menu based ?</a:t>
              </a:r>
            </a:p>
          </p:txBody>
        </p:sp>
        <p:pic>
          <p:nvPicPr>
            <p:cNvPr id="9" name="Picture 8" descr="menu.jpe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6669" y="2063407"/>
              <a:ext cx="2895003" cy="2064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2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6537861" cy="1252728"/>
          </a:xfrm>
        </p:spPr>
        <p:txBody>
          <a:bodyPr/>
          <a:lstStyle/>
          <a:p>
            <a:r>
              <a:rPr lang="en-US"/>
              <a:t>Short battery life </a:t>
            </a:r>
          </a:p>
        </p:txBody>
      </p:sp>
      <p:pic>
        <p:nvPicPr>
          <p:cNvPr id="4" name="Picture 3" descr="LowBattery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95061" y="338328"/>
            <a:ext cx="1842120" cy="1732606"/>
          </a:xfrm>
          <a:prstGeom prst="rect">
            <a:avLst/>
          </a:prstGeom>
        </p:spPr>
      </p:pic>
      <p:pic>
        <p:nvPicPr>
          <p:cNvPr id="5" name="Picture 4" descr="iPhoneBat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3" y="2204626"/>
            <a:ext cx="4470400" cy="1816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29155" y="2709565"/>
            <a:ext cx="390802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/>
              <a:t>Battery Awareness</a:t>
            </a:r>
          </a:p>
        </p:txBody>
      </p:sp>
      <p:pic>
        <p:nvPicPr>
          <p:cNvPr id="7" name="Picture 6" descr="AndroidLowBat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481" y="4020726"/>
            <a:ext cx="3314700" cy="24511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7421" y="6097816"/>
            <a:ext cx="65236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/>
              <a:t>How much energy that your app uses ?</a:t>
            </a:r>
          </a:p>
        </p:txBody>
      </p:sp>
    </p:spTree>
    <p:extLst>
      <p:ext uri="{BB962C8B-B14F-4D97-AF65-F5344CB8AC3E}">
        <p14:creationId xmlns:p14="http://schemas.microsoft.com/office/powerpoint/2010/main" val="266321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learn this course ?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51495" y="1916329"/>
            <a:ext cx="3898724" cy="4952739"/>
            <a:chOff x="5351495" y="1916329"/>
            <a:chExt cx="3898724" cy="4952739"/>
          </a:xfrm>
        </p:grpSpPr>
        <p:pic>
          <p:nvPicPr>
            <p:cNvPr id="11" name="Picture 10" descr="NoDesktop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909" y="3915166"/>
              <a:ext cx="3364091" cy="2559086"/>
            </a:xfrm>
            <a:prstGeom prst="rect">
              <a:avLst/>
            </a:prstGeom>
          </p:spPr>
        </p:pic>
        <p:pic>
          <p:nvPicPr>
            <p:cNvPr id="8" name="Picture 7" descr="PhoneAndGirl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68160" y="1916329"/>
              <a:ext cx="1757439" cy="199883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351495" y="6407403"/>
              <a:ext cx="38987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/>
                <a:t>3. The world is not a desktop 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26302" y="1916329"/>
            <a:ext cx="4134215" cy="4931841"/>
            <a:chOff x="226302" y="1916329"/>
            <a:chExt cx="4134215" cy="4931841"/>
          </a:xfrm>
        </p:grpSpPr>
        <p:pic>
          <p:nvPicPr>
            <p:cNvPr id="7" name="Picture 6" descr="PhoneAddition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6302" y="5112519"/>
              <a:ext cx="1922396" cy="1273985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26302" y="6386505"/>
              <a:ext cx="41342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/>
                <a:t>2. An important part of our life</a:t>
              </a:r>
            </a:p>
          </p:txBody>
        </p:sp>
        <p:pic>
          <p:nvPicPr>
            <p:cNvPr id="14" name="Picture 13" descr="mobile usage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6302" y="1916329"/>
              <a:ext cx="1474345" cy="1939312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1812462" y="1916329"/>
            <a:ext cx="5355699" cy="3406015"/>
            <a:chOff x="1812462" y="1916329"/>
            <a:chExt cx="5355699" cy="3406015"/>
          </a:xfrm>
        </p:grpSpPr>
        <p:pic>
          <p:nvPicPr>
            <p:cNvPr id="6" name="Picture 5" descr="smartphones2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2462" y="1916329"/>
              <a:ext cx="5355699" cy="31961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254084" y="4122016"/>
              <a:ext cx="2212866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1. </a:t>
              </a:r>
            </a:p>
            <a:p>
              <a:pPr algn="ctr"/>
              <a:r>
                <a:rPr lang="en-US" sz="2400"/>
                <a:t>Mobile phones </a:t>
              </a:r>
            </a:p>
            <a:p>
              <a:pPr algn="ctr"/>
              <a:r>
                <a:rPr lang="en-US" sz="2400"/>
                <a:t>are everywhere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71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5743092" cy="1252728"/>
          </a:xfrm>
        </p:spPr>
        <p:txBody>
          <a:bodyPr>
            <a:normAutofit/>
          </a:bodyPr>
          <a:lstStyle/>
          <a:p>
            <a:r>
              <a:rPr lang="en-US" dirty="0"/>
              <a:t>Social issues</a:t>
            </a:r>
            <a:endParaRPr lang="en-US"/>
          </a:p>
        </p:txBody>
      </p:sp>
      <p:pic>
        <p:nvPicPr>
          <p:cNvPr id="5" name="Picture 4" descr="social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292" y="338328"/>
            <a:ext cx="2674995" cy="16254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00291" y="1939917"/>
            <a:ext cx="2674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5725945" y="3994059"/>
            <a:ext cx="3185193" cy="2717660"/>
            <a:chOff x="5725945" y="3994059"/>
            <a:chExt cx="3185193" cy="2717660"/>
          </a:xfrm>
        </p:grpSpPr>
        <p:pic>
          <p:nvPicPr>
            <p:cNvPr id="9" name="Picture 8" descr="DrivingPhone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5945" y="3994059"/>
              <a:ext cx="3185193" cy="214602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725945" y="6188499"/>
              <a:ext cx="318519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/>
                <a:t>Distractions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57200" y="1963759"/>
            <a:ext cx="6861342" cy="2030300"/>
            <a:chOff x="457200" y="1963759"/>
            <a:chExt cx="6861342" cy="2030300"/>
          </a:xfrm>
        </p:grpSpPr>
        <p:pic>
          <p:nvPicPr>
            <p:cNvPr id="8" name="Picture 7" descr="PhoneUsage.jpe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963759"/>
              <a:ext cx="3062092" cy="20303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519292" y="2186700"/>
              <a:ext cx="3799250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/>
                <a:t>Mobile phones have changed our way of communication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57200" y="4379518"/>
            <a:ext cx="3618640" cy="2332201"/>
            <a:chOff x="457200" y="4379518"/>
            <a:chExt cx="3618640" cy="2332201"/>
          </a:xfrm>
        </p:grpSpPr>
        <p:pic>
          <p:nvPicPr>
            <p:cNvPr id="7" name="Picture 6" descr="LonelyPhone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379518"/>
              <a:ext cx="1556744" cy="2332201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057764" y="4379518"/>
              <a:ext cx="201807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/>
                <a:t>Isolationism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21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Though, there are many difficulties: </a:t>
            </a:r>
            <a:br>
              <a:rPr lang="en-US"/>
            </a:br>
            <a:r>
              <a:rPr lang="en-US"/>
              <a:t>We </a:t>
            </a:r>
            <a:r>
              <a:rPr lang="en-US" smtClean="0"/>
              <a:t>still love </a:t>
            </a:r>
            <a:r>
              <a:rPr lang="en-US"/>
              <a:t>them !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3054" y="2433115"/>
            <a:ext cx="8699500" cy="4424885"/>
            <a:chOff x="203054" y="2433115"/>
            <a:chExt cx="8699500" cy="4424885"/>
          </a:xfrm>
        </p:grpSpPr>
        <p:pic>
          <p:nvPicPr>
            <p:cNvPr id="7" name="Picture 6" descr="mobile_phones_top5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17" y="2645442"/>
              <a:ext cx="2389387" cy="1794845"/>
            </a:xfrm>
            <a:prstGeom prst="rect">
              <a:avLst/>
            </a:prstGeom>
          </p:spPr>
        </p:pic>
        <p:pic>
          <p:nvPicPr>
            <p:cNvPr id="8" name="Picture 7" descr="latest-mobile-phones1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531" y="2433115"/>
              <a:ext cx="2904023" cy="193601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054" y="6121400"/>
              <a:ext cx="8699500" cy="736600"/>
            </a:xfrm>
            <a:prstGeom prst="rect">
              <a:avLst/>
            </a:prstGeom>
          </p:spPr>
        </p:pic>
      </p:grpSp>
      <p:sp>
        <p:nvSpPr>
          <p:cNvPr id="10" name="Explosion 2 9"/>
          <p:cNvSpPr/>
          <p:nvPr/>
        </p:nvSpPr>
        <p:spPr>
          <a:xfrm>
            <a:off x="2162127" y="2654468"/>
            <a:ext cx="4819745" cy="2626375"/>
          </a:xfrm>
          <a:prstGeom prst="irregularSeal2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Everything </a:t>
            </a:r>
            <a:r>
              <a:rPr lang="en-US" sz="3200" dirty="0" err="1" smtClean="0"/>
              <a:t>goto</a:t>
            </a:r>
            <a:r>
              <a:rPr lang="en-US" sz="3200" dirty="0" smtClean="0"/>
              <a:t> Mobile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630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/>
              <a:t>GUI </a:t>
            </a:r>
          </a:p>
          <a:p>
            <a:endParaRPr lang="en-US" sz="3200"/>
          </a:p>
          <a:p>
            <a:r>
              <a:rPr lang="en-US" sz="3200"/>
              <a:t>Menu &amp; Navigation </a:t>
            </a:r>
          </a:p>
          <a:p>
            <a:endParaRPr lang="en-US" sz="3200"/>
          </a:p>
          <a:p>
            <a:r>
              <a:rPr lang="en-US" sz="3200"/>
              <a:t>Intuitive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experience</a:t>
            </a:r>
          </a:p>
        </p:txBody>
      </p:sp>
      <p:pic>
        <p:nvPicPr>
          <p:cNvPr id="4098" name="Picture 2" descr="https://encrypted-tbn1.google.com/images?q=tbn:ANd9GcSiZxUeTaFdPRG5Uu2OTvlcNUnZYL1X0q2Qo_ZzYlu_ehH0rwu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50" y="1989729"/>
            <a:ext cx="2495550" cy="1838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encrypted-tbn0.google.com/images?q=tbn:ANd9GcTjlZIgy88Itw2S5PKT0L-gpa69qrwuBmlzjcIrMTuH4pTt4A3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489" y="3973773"/>
            <a:ext cx="3212911" cy="17992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34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(Android Studio, Android SDK, Simulators)</a:t>
            </a:r>
            <a:endParaRPr lang="en-US" dirty="0"/>
          </a:p>
          <a:p>
            <a:endParaRPr lang="en-US" dirty="0"/>
          </a:p>
          <a:p>
            <a:r>
              <a:rPr lang="en-US" dirty="0" err="1" smtClean="0"/>
              <a:t>iOS</a:t>
            </a:r>
            <a:r>
              <a:rPr lang="en-US" dirty="0" smtClean="0"/>
              <a:t> (</a:t>
            </a:r>
            <a:r>
              <a:rPr lang="en-US" dirty="0" err="1" smtClean="0"/>
              <a:t>Xcode</a:t>
            </a:r>
            <a:r>
              <a:rPr lang="en-US" dirty="0" smtClean="0"/>
              <a:t>, Cocoa Touch SDK, Other SDK)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Hybrid (Ionic, </a:t>
            </a:r>
            <a:r>
              <a:rPr lang="en-US" dirty="0" err="1" smtClean="0"/>
              <a:t>cordova</a:t>
            </a:r>
            <a:r>
              <a:rPr lang="en-US" dirty="0" smtClean="0"/>
              <a:t>, others,)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exercises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09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591056"/>
            <a:ext cx="7408333" cy="3450696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/>
              <a:t>Name: </a:t>
            </a:r>
            <a:r>
              <a:rPr lang="en-US" sz="3600" dirty="0" smtClean="0"/>
              <a:t>Your </a:t>
            </a:r>
            <a:r>
              <a:rPr lang="en-US" sz="3600" dirty="0"/>
              <a:t>name </a:t>
            </a:r>
          </a:p>
          <a:p>
            <a:r>
              <a:rPr lang="en-US" sz="3600" dirty="0" smtClean="0"/>
              <a:t>Exercises</a:t>
            </a:r>
            <a:endParaRPr lang="en-US" sz="3600" dirty="0"/>
          </a:p>
          <a:p>
            <a:r>
              <a:rPr lang="en-US" sz="3600" dirty="0" smtClean="0"/>
              <a:t>Contact by Email </a:t>
            </a:r>
            <a:r>
              <a:rPr lang="en-US" sz="3600" dirty="0"/>
              <a:t>address </a:t>
            </a:r>
          </a:p>
          <a:p>
            <a:r>
              <a:rPr lang="en-US" sz="3600" dirty="0" smtClean="0"/>
              <a:t>Individual student: </a:t>
            </a:r>
            <a:endParaRPr lang="en-US" sz="3600" dirty="0"/>
          </a:p>
          <a:p>
            <a:pPr lvl="1"/>
            <a:r>
              <a:rPr lang="en-US" sz="3200" dirty="0" smtClean="0"/>
              <a:t>Work individually</a:t>
            </a:r>
            <a:endParaRPr lang="en-US" sz="3200" dirty="0"/>
          </a:p>
          <a:p>
            <a:pPr lvl="1"/>
            <a:r>
              <a:rPr lang="en-US" sz="3200" dirty="0" smtClean="0"/>
              <a:t>Communication via Email</a:t>
            </a:r>
          </a:p>
          <a:p>
            <a:r>
              <a:rPr lang="en-US" sz="3400" dirty="0" smtClean="0"/>
              <a:t>Positively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</a:t>
            </a:r>
            <a:r>
              <a:rPr lang="en-US" dirty="0"/>
              <a:t>description: </a:t>
            </a:r>
          </a:p>
        </p:txBody>
      </p:sp>
    </p:spTree>
    <p:extLst>
      <p:ext uri="{BB962C8B-B14F-4D97-AF65-F5344CB8AC3E}">
        <p14:creationId xmlns:p14="http://schemas.microsoft.com/office/powerpoint/2010/main" val="75297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Projects will be given </a:t>
            </a:r>
            <a:r>
              <a:rPr lang="en-US" sz="2800" dirty="0" smtClean="0"/>
              <a:t>after some materials</a:t>
            </a:r>
            <a:endParaRPr lang="en-US" sz="2800" dirty="0"/>
          </a:p>
          <a:p>
            <a:r>
              <a:rPr lang="en-US" sz="2800" dirty="0" smtClean="0"/>
              <a:t>Individual students will </a:t>
            </a:r>
            <a:r>
              <a:rPr lang="en-US" sz="2800" dirty="0"/>
              <a:t>choose the project or propose their own project. </a:t>
            </a:r>
          </a:p>
          <a:p>
            <a:r>
              <a:rPr lang="en-US" sz="2800" dirty="0"/>
              <a:t>Working </a:t>
            </a:r>
            <a:r>
              <a:rPr lang="en-US" sz="2800" dirty="0" smtClean="0"/>
              <a:t>during &amp; after course. </a:t>
            </a:r>
            <a:endParaRPr lang="en-US" sz="2800" dirty="0"/>
          </a:p>
          <a:p>
            <a:r>
              <a:rPr lang="en-US" sz="2800" dirty="0"/>
              <a:t>Supervision over </a:t>
            </a:r>
            <a:r>
              <a:rPr lang="en-US" sz="2800" dirty="0" smtClean="0"/>
              <a:t>email </a:t>
            </a:r>
            <a:r>
              <a:rPr lang="en-US" sz="2800" dirty="0"/>
              <a:t>and </a:t>
            </a:r>
            <a:r>
              <a:rPr lang="en-US" sz="2800" dirty="0" err="1" smtClean="0"/>
              <a:t>Github</a:t>
            </a:r>
            <a:r>
              <a:rPr lang="en-US" sz="2800" dirty="0" smtClean="0"/>
              <a:t>. 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9115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435308"/>
            <a:ext cx="7408333" cy="4105231"/>
          </a:xfrm>
        </p:spPr>
        <p:txBody>
          <a:bodyPr>
            <a:noAutofit/>
          </a:bodyPr>
          <a:lstStyle/>
          <a:p>
            <a:r>
              <a:rPr lang="en-US" sz="3200" dirty="0"/>
              <a:t>The world is going mobile ! </a:t>
            </a:r>
          </a:p>
          <a:p>
            <a:endParaRPr lang="en-US" sz="1800" dirty="0"/>
          </a:p>
          <a:p>
            <a:r>
              <a:rPr lang="en-US" sz="3200" dirty="0"/>
              <a:t>The goals of this course: </a:t>
            </a:r>
          </a:p>
          <a:p>
            <a:pPr lvl="1"/>
            <a:r>
              <a:rPr lang="en-US" sz="2800" dirty="0"/>
              <a:t>How to write a program on </a:t>
            </a:r>
            <a:r>
              <a:rPr lang="en-US" sz="2800" dirty="0" smtClean="0"/>
              <a:t>Android, IOS, Hybrid, </a:t>
            </a:r>
            <a:endParaRPr lang="en-US" sz="2800" dirty="0"/>
          </a:p>
          <a:p>
            <a:pPr lvl="1"/>
            <a:r>
              <a:rPr lang="en-US" sz="2800" dirty="0"/>
              <a:t>Ideas on </a:t>
            </a:r>
            <a:r>
              <a:rPr lang="en-US" sz="2800" dirty="0" smtClean="0"/>
              <a:t>Mobile Application Development</a:t>
            </a:r>
            <a:endParaRPr lang="en-US" sz="2800" dirty="0"/>
          </a:p>
          <a:p>
            <a:pPr lvl="1"/>
            <a:endParaRPr lang="en-US" sz="1600" dirty="0"/>
          </a:p>
          <a:p>
            <a:r>
              <a:rPr lang="en-US" sz="3200" dirty="0"/>
              <a:t>Provides learning skills  </a:t>
            </a:r>
          </a:p>
          <a:p>
            <a:pPr marL="301943" lvl="1" indent="0">
              <a:buNone/>
            </a:pPr>
            <a:r>
              <a:rPr lang="en-US" sz="2800" dirty="0"/>
              <a:t> 	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161387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Mobile phones are everywhere</a:t>
            </a:r>
          </a:p>
        </p:txBody>
      </p:sp>
      <p:pic>
        <p:nvPicPr>
          <p:cNvPr id="8" name="Picture 7" descr="people-using-smartphon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05" y="1772454"/>
            <a:ext cx="6657178" cy="441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 Airport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57200" y="2553243"/>
            <a:ext cx="8229600" cy="3944972"/>
            <a:chOff x="457200" y="1591056"/>
            <a:chExt cx="8229600" cy="3944972"/>
          </a:xfrm>
        </p:grpSpPr>
        <p:pic>
          <p:nvPicPr>
            <p:cNvPr id="5" name="Picture 4" descr="girl-airport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591056"/>
              <a:ext cx="5547617" cy="3944972"/>
            </a:xfrm>
            <a:prstGeom prst="rect">
              <a:avLst/>
            </a:prstGeom>
          </p:spPr>
        </p:pic>
        <p:pic>
          <p:nvPicPr>
            <p:cNvPr id="4" name="Picture 3" descr="phone-airport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2504" y="1591057"/>
              <a:ext cx="3684296" cy="378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958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Rural area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2" y="2762651"/>
            <a:ext cx="8686800" cy="331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8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" name="Picture 3" descr="child-on-mobile-pic-rex-81904989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345692" cy="3504398"/>
            </a:xfrm>
            <a:prstGeom prst="rect">
              <a:avLst/>
            </a:prstGeom>
          </p:spPr>
        </p:pic>
        <p:pic>
          <p:nvPicPr>
            <p:cNvPr id="5" name="Picture 4" descr="babyonmobile_wideweb__470x343,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090" y="0"/>
              <a:ext cx="4814910" cy="3513860"/>
            </a:xfrm>
            <a:prstGeom prst="rect">
              <a:avLst/>
            </a:prstGeom>
          </p:spPr>
        </p:pic>
        <p:pic>
          <p:nvPicPr>
            <p:cNvPr id="6" name="Picture 5" descr="children-mobile_discuss-cellphone-safety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140" y="3504398"/>
              <a:ext cx="4790860" cy="3353602"/>
            </a:xfrm>
            <a:prstGeom prst="rect">
              <a:avLst/>
            </a:prstGeom>
          </p:spPr>
        </p:pic>
        <p:pic>
          <p:nvPicPr>
            <p:cNvPr id="7" name="Picture 6" descr="kidphone.jpe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504398"/>
              <a:ext cx="4353140" cy="3344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29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1910180"/>
            <a:ext cx="2840615" cy="288895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The world is not a desktop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08953" y="1910180"/>
            <a:ext cx="7551165" cy="4000401"/>
            <a:chOff x="2108953" y="1910180"/>
            <a:chExt cx="7551165" cy="400040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8953" y="4081781"/>
              <a:ext cx="1714500" cy="18288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764138" y="1910180"/>
              <a:ext cx="589598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/>
                <a:t>2011, World populations 7 billion people, 5.6 billion mobile phones 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051981" y="3021273"/>
            <a:ext cx="4883983" cy="3785652"/>
            <a:chOff x="4051981" y="3021273"/>
            <a:chExt cx="4883983" cy="3785652"/>
          </a:xfrm>
        </p:grpSpPr>
        <p:sp>
          <p:nvSpPr>
            <p:cNvPr id="13" name="Rectangle 12"/>
            <p:cNvSpPr/>
            <p:nvPr/>
          </p:nvSpPr>
          <p:spPr>
            <a:xfrm>
              <a:off x="4363964" y="3021273"/>
              <a:ext cx="4572000" cy="378565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US" sz="2400"/>
                <a:t>2011, USA, 327.5/310, 103.9% </a:t>
              </a:r>
            </a:p>
            <a:p>
              <a:pPr algn="r"/>
              <a:endParaRPr lang="en-US" sz="2400"/>
            </a:p>
            <a:p>
              <a:pPr algn="r"/>
              <a:endParaRPr lang="en-US" sz="2400"/>
            </a:p>
            <a:p>
              <a:pPr algn="r"/>
              <a:r>
                <a:rPr lang="en-US" sz="2400"/>
                <a:t>2009, GER, 107/82, 130% </a:t>
              </a:r>
            </a:p>
            <a:p>
              <a:pPr algn="r"/>
              <a:endParaRPr lang="en-US" sz="2400"/>
            </a:p>
            <a:p>
              <a:pPr algn="r"/>
              <a:endParaRPr lang="en-US" sz="2400"/>
            </a:p>
            <a:p>
              <a:pPr algn="r"/>
              <a:r>
                <a:rPr lang="en-US" sz="2400"/>
                <a:t>2008, UK, 75.7/61.6, 123% </a:t>
              </a:r>
            </a:p>
            <a:p>
              <a:pPr algn="r"/>
              <a:endParaRPr lang="en-US" sz="2400"/>
            </a:p>
            <a:p>
              <a:pPr algn="r"/>
              <a:endParaRPr lang="en-US" sz="2400"/>
            </a:p>
            <a:p>
              <a:pPr algn="r"/>
              <a:r>
                <a:rPr lang="en-US" sz="2400"/>
                <a:t>2010, VIETNAM, 72/90, 79% 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051981" y="3021273"/>
              <a:ext cx="1016000" cy="3785651"/>
              <a:chOff x="4051981" y="3021273"/>
              <a:chExt cx="1016000" cy="3785651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51981" y="4081781"/>
                <a:ext cx="1002676" cy="601605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51981" y="6141148"/>
                <a:ext cx="1002676" cy="66577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1981" y="5118101"/>
                <a:ext cx="1007395" cy="5659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51981" y="3021273"/>
                <a:ext cx="1016000" cy="536448"/>
              </a:xfrm>
              <a:prstGeom prst="rect">
                <a:avLst/>
              </a:prstGeom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43038" y="6087070"/>
            <a:ext cx="40089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Source: </a:t>
            </a:r>
            <a:r>
              <a:rPr lang="en-US" sz="1200">
                <a:hlinkClick r:id="rId9"/>
              </a:rPr>
              <a:t>http://en.wikipedia.org/wiki/List_of_countries_by_number_of_mobile_phones_in_use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270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Are there enough software for eveyone 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224" y="2690556"/>
            <a:ext cx="4069431" cy="4117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82" y="2038808"/>
            <a:ext cx="3540631" cy="481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7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2707</TotalTime>
  <Words>792</Words>
  <Application>Microsoft Office PowerPoint</Application>
  <PresentationFormat>On-screen Show (4:3)</PresentationFormat>
  <Paragraphs>219</Paragraphs>
  <Slides>36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Calibri</vt:lpstr>
      <vt:lpstr>Candara</vt:lpstr>
      <vt:lpstr>Symbol</vt:lpstr>
      <vt:lpstr>Wingdings</vt:lpstr>
      <vt:lpstr>Waveform</vt:lpstr>
      <vt:lpstr>Introduction to Mobile Application Development</vt:lpstr>
      <vt:lpstr>Agenda</vt:lpstr>
      <vt:lpstr>Why do we learn this course ? </vt:lpstr>
      <vt:lpstr>Mobile phones are everywhere</vt:lpstr>
      <vt:lpstr>@ Airport</vt:lpstr>
      <vt:lpstr>Rural area</vt:lpstr>
      <vt:lpstr>PowerPoint Presentation</vt:lpstr>
      <vt:lpstr>3. The world is not a desktop</vt:lpstr>
      <vt:lpstr>Are there enough software for eveyone ?</vt:lpstr>
      <vt:lpstr>That’s why we learn this course ! </vt:lpstr>
      <vt:lpstr>What is course talking  about ? </vt:lpstr>
      <vt:lpstr>The mobile phone of the 21 century</vt:lpstr>
      <vt:lpstr>The mobile phone of the 21 century</vt:lpstr>
      <vt:lpstr>The phone is powerful </vt:lpstr>
      <vt:lpstr>CPU Core </vt:lpstr>
      <vt:lpstr>Quad-core</vt:lpstr>
      <vt:lpstr>It has operating system </vt:lpstr>
      <vt:lpstr>Connectivities – Wide range </vt:lpstr>
      <vt:lpstr>Connectivities – Short range</vt:lpstr>
      <vt:lpstr>It has sensors </vt:lpstr>
      <vt:lpstr>Capacitor Sensor </vt:lpstr>
      <vt:lpstr>Accelerometer </vt:lpstr>
      <vt:lpstr>GPS – Global Positioning System</vt:lpstr>
      <vt:lpstr>Assisted GPS (A-GPS)  (on smartphones)</vt:lpstr>
      <vt:lpstr>Map related applications</vt:lpstr>
      <vt:lpstr>It is an Entertainment Device </vt:lpstr>
      <vt:lpstr>The smartphones problems </vt:lpstr>
      <vt:lpstr>Difficult Interaction</vt:lpstr>
      <vt:lpstr>Short battery life </vt:lpstr>
      <vt:lpstr>Social issues</vt:lpstr>
      <vt:lpstr>Though, there are many difficulties:  We still love them !</vt:lpstr>
      <vt:lpstr>User experience</vt:lpstr>
      <vt:lpstr>Lab exercises </vt:lpstr>
      <vt:lpstr>Work description: </vt:lpstr>
      <vt:lpstr>Projects</vt:lpstr>
      <vt:lpstr>Conclusion </vt:lpstr>
    </vt:vector>
  </TitlesOfParts>
  <Company>University of Southern California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Tuan Nguyen</dc:creator>
  <cp:lastModifiedBy>admin-mente</cp:lastModifiedBy>
  <cp:revision>215</cp:revision>
  <dcterms:created xsi:type="dcterms:W3CDTF">2012-08-28T18:50:27Z</dcterms:created>
  <dcterms:modified xsi:type="dcterms:W3CDTF">2015-04-14T02:01:51Z</dcterms:modified>
</cp:coreProperties>
</file>